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97" r:id="rId6"/>
    <p:sldId id="275" r:id="rId7"/>
    <p:sldId id="279" r:id="rId8"/>
    <p:sldId id="280" r:id="rId9"/>
    <p:sldId id="281" r:id="rId10"/>
    <p:sldId id="282" r:id="rId11"/>
    <p:sldId id="283" r:id="rId12"/>
    <p:sldId id="257" r:id="rId13"/>
    <p:sldId id="273" r:id="rId14"/>
    <p:sldId id="265" r:id="rId15"/>
    <p:sldId id="267" r:id="rId16"/>
    <p:sldId id="268" r:id="rId17"/>
    <p:sldId id="269" r:id="rId18"/>
    <p:sldId id="266" r:id="rId19"/>
    <p:sldId id="271" r:id="rId20"/>
    <p:sldId id="270" r:id="rId21"/>
    <p:sldId id="284" r:id="rId22"/>
    <p:sldId id="272" r:id="rId23"/>
    <p:sldId id="276" r:id="rId24"/>
    <p:sldId id="277" r:id="rId25"/>
    <p:sldId id="285" r:id="rId26"/>
    <p:sldId id="278" r:id="rId27"/>
    <p:sldId id="286" r:id="rId28"/>
    <p:sldId id="287" r:id="rId29"/>
    <p:sldId id="288" r:id="rId30"/>
    <p:sldId id="289" r:id="rId31"/>
    <p:sldId id="293" r:id="rId32"/>
    <p:sldId id="294" r:id="rId33"/>
    <p:sldId id="290" r:id="rId34"/>
    <p:sldId id="295" r:id="rId35"/>
    <p:sldId id="291" r:id="rId36"/>
    <p:sldId id="292" r:id="rId37"/>
    <p:sldId id="296" r:id="rId38"/>
    <p:sldId id="298" r:id="rId39"/>
    <p:sldId id="299" r:id="rId40"/>
    <p:sldId id="300" r:id="rId41"/>
    <p:sldId id="274" r:id="rId42"/>
    <p:sldId id="26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2"/>
    <a:srgbClr val="FFC7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2559" autoAdjust="0"/>
  </p:normalViewPr>
  <p:slideViewPr>
    <p:cSldViewPr snapToGrid="0">
      <p:cViewPr varScale="1">
        <p:scale>
          <a:sx n="68" d="100"/>
          <a:sy n="68" d="100"/>
        </p:scale>
        <p:origin x="100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8404-75C6-0FF2-F2FD-32AF6D902B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202E46-723C-554C-CE67-60C874A2DD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D8C14A-84FD-4729-ABF6-090BDFC9E80E}"/>
              </a:ext>
            </a:extLst>
          </p:cNvPr>
          <p:cNvSpPr>
            <a:spLocks noGrp="1"/>
          </p:cNvSpPr>
          <p:nvPr>
            <p:ph type="dt" sz="half" idx="10"/>
          </p:nvPr>
        </p:nvSpPr>
        <p:spPr/>
        <p:txBody>
          <a:bodyPr/>
          <a:lstStyle/>
          <a:p>
            <a:fld id="{D5351E15-FC6C-45A8-A70B-00898243B767}" type="datetimeFigureOut">
              <a:rPr lang="en-US" smtClean="0"/>
              <a:t>8/8/2023</a:t>
            </a:fld>
            <a:endParaRPr lang="en-US"/>
          </a:p>
        </p:txBody>
      </p:sp>
      <p:sp>
        <p:nvSpPr>
          <p:cNvPr id="5" name="Footer Placeholder 4">
            <a:extLst>
              <a:ext uri="{FF2B5EF4-FFF2-40B4-BE49-F238E27FC236}">
                <a16:creationId xmlns:a16="http://schemas.microsoft.com/office/drawing/2014/main" id="{6E6C1A5F-F7C5-38A8-B304-968C7374D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37061C-4B5E-8EE2-83B8-87E52C005E19}"/>
              </a:ext>
            </a:extLst>
          </p:cNvPr>
          <p:cNvSpPr>
            <a:spLocks noGrp="1"/>
          </p:cNvSpPr>
          <p:nvPr>
            <p:ph type="sldNum" sz="quarter" idx="12"/>
          </p:nvPr>
        </p:nvSpPr>
        <p:spPr/>
        <p:txBody>
          <a:bodyPr/>
          <a:lstStyle/>
          <a:p>
            <a:fld id="{5E173364-7DA1-4D85-A22B-7D888BF6F776}" type="slidenum">
              <a:rPr lang="en-US" smtClean="0"/>
              <a:t>‹#›</a:t>
            </a:fld>
            <a:endParaRPr lang="en-US"/>
          </a:p>
        </p:txBody>
      </p:sp>
    </p:spTree>
    <p:extLst>
      <p:ext uri="{BB962C8B-B14F-4D97-AF65-F5344CB8AC3E}">
        <p14:creationId xmlns:p14="http://schemas.microsoft.com/office/powerpoint/2010/main" val="134891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D0708-792B-38C2-FC3F-F648499A7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9A8C37-C5E8-530B-0520-DF70C15057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7EEA5-865A-5912-7C11-D70F8C4E70AC}"/>
              </a:ext>
            </a:extLst>
          </p:cNvPr>
          <p:cNvSpPr>
            <a:spLocks noGrp="1"/>
          </p:cNvSpPr>
          <p:nvPr>
            <p:ph type="dt" sz="half" idx="10"/>
          </p:nvPr>
        </p:nvSpPr>
        <p:spPr/>
        <p:txBody>
          <a:bodyPr/>
          <a:lstStyle/>
          <a:p>
            <a:fld id="{D5351E15-FC6C-45A8-A70B-00898243B767}" type="datetimeFigureOut">
              <a:rPr lang="en-US" smtClean="0"/>
              <a:t>8/8/2023</a:t>
            </a:fld>
            <a:endParaRPr lang="en-US"/>
          </a:p>
        </p:txBody>
      </p:sp>
      <p:sp>
        <p:nvSpPr>
          <p:cNvPr id="5" name="Footer Placeholder 4">
            <a:extLst>
              <a:ext uri="{FF2B5EF4-FFF2-40B4-BE49-F238E27FC236}">
                <a16:creationId xmlns:a16="http://schemas.microsoft.com/office/drawing/2014/main" id="{055114DC-917B-7992-63C6-B120A67A88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12B07-04FB-D5C4-10C5-7A46793B5FC2}"/>
              </a:ext>
            </a:extLst>
          </p:cNvPr>
          <p:cNvSpPr>
            <a:spLocks noGrp="1"/>
          </p:cNvSpPr>
          <p:nvPr>
            <p:ph type="sldNum" sz="quarter" idx="12"/>
          </p:nvPr>
        </p:nvSpPr>
        <p:spPr/>
        <p:txBody>
          <a:bodyPr/>
          <a:lstStyle/>
          <a:p>
            <a:fld id="{5E173364-7DA1-4D85-A22B-7D888BF6F776}" type="slidenum">
              <a:rPr lang="en-US" smtClean="0"/>
              <a:t>‹#›</a:t>
            </a:fld>
            <a:endParaRPr lang="en-US"/>
          </a:p>
        </p:txBody>
      </p:sp>
    </p:spTree>
    <p:extLst>
      <p:ext uri="{BB962C8B-B14F-4D97-AF65-F5344CB8AC3E}">
        <p14:creationId xmlns:p14="http://schemas.microsoft.com/office/powerpoint/2010/main" val="284728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D7551-DF04-BC1E-9787-4B17B20E72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A25503-28C7-E4C6-9074-278CE9884B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44F82-360B-E55C-879D-8CBFC5491012}"/>
              </a:ext>
            </a:extLst>
          </p:cNvPr>
          <p:cNvSpPr>
            <a:spLocks noGrp="1"/>
          </p:cNvSpPr>
          <p:nvPr>
            <p:ph type="dt" sz="half" idx="10"/>
          </p:nvPr>
        </p:nvSpPr>
        <p:spPr/>
        <p:txBody>
          <a:bodyPr/>
          <a:lstStyle/>
          <a:p>
            <a:fld id="{D5351E15-FC6C-45A8-A70B-00898243B767}" type="datetimeFigureOut">
              <a:rPr lang="en-US" smtClean="0"/>
              <a:t>8/8/2023</a:t>
            </a:fld>
            <a:endParaRPr lang="en-US"/>
          </a:p>
        </p:txBody>
      </p:sp>
      <p:sp>
        <p:nvSpPr>
          <p:cNvPr id="5" name="Footer Placeholder 4">
            <a:extLst>
              <a:ext uri="{FF2B5EF4-FFF2-40B4-BE49-F238E27FC236}">
                <a16:creationId xmlns:a16="http://schemas.microsoft.com/office/drawing/2014/main" id="{C80AB5E9-147D-E984-9671-B60E0213A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FB828-3D1C-8677-6CED-1730758412A3}"/>
              </a:ext>
            </a:extLst>
          </p:cNvPr>
          <p:cNvSpPr>
            <a:spLocks noGrp="1"/>
          </p:cNvSpPr>
          <p:nvPr>
            <p:ph type="sldNum" sz="quarter" idx="12"/>
          </p:nvPr>
        </p:nvSpPr>
        <p:spPr/>
        <p:txBody>
          <a:bodyPr/>
          <a:lstStyle/>
          <a:p>
            <a:fld id="{5E173364-7DA1-4D85-A22B-7D888BF6F776}" type="slidenum">
              <a:rPr lang="en-US" smtClean="0"/>
              <a:t>‹#›</a:t>
            </a:fld>
            <a:endParaRPr lang="en-US"/>
          </a:p>
        </p:txBody>
      </p:sp>
    </p:spTree>
    <p:extLst>
      <p:ext uri="{BB962C8B-B14F-4D97-AF65-F5344CB8AC3E}">
        <p14:creationId xmlns:p14="http://schemas.microsoft.com/office/powerpoint/2010/main" val="251707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15B6-0BCF-E1AA-B6D7-7A2D64B61D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5F94D-09D2-C560-7D02-20E1E7A6A9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4B3614-6481-C699-F1E6-3D5153614020}"/>
              </a:ext>
            </a:extLst>
          </p:cNvPr>
          <p:cNvSpPr>
            <a:spLocks noGrp="1"/>
          </p:cNvSpPr>
          <p:nvPr>
            <p:ph type="dt" sz="half" idx="10"/>
          </p:nvPr>
        </p:nvSpPr>
        <p:spPr/>
        <p:txBody>
          <a:bodyPr/>
          <a:lstStyle/>
          <a:p>
            <a:fld id="{D5351E15-FC6C-45A8-A70B-00898243B767}" type="datetimeFigureOut">
              <a:rPr lang="en-US" smtClean="0"/>
              <a:t>8/8/2023</a:t>
            </a:fld>
            <a:endParaRPr lang="en-US"/>
          </a:p>
        </p:txBody>
      </p:sp>
      <p:sp>
        <p:nvSpPr>
          <p:cNvPr id="5" name="Footer Placeholder 4">
            <a:extLst>
              <a:ext uri="{FF2B5EF4-FFF2-40B4-BE49-F238E27FC236}">
                <a16:creationId xmlns:a16="http://schemas.microsoft.com/office/drawing/2014/main" id="{EF85C281-6B39-0424-DBC9-18C27051E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1DD7E7-8E48-132E-1711-D58BAACD0FC5}"/>
              </a:ext>
            </a:extLst>
          </p:cNvPr>
          <p:cNvSpPr>
            <a:spLocks noGrp="1"/>
          </p:cNvSpPr>
          <p:nvPr>
            <p:ph type="sldNum" sz="quarter" idx="12"/>
          </p:nvPr>
        </p:nvSpPr>
        <p:spPr/>
        <p:txBody>
          <a:bodyPr/>
          <a:lstStyle/>
          <a:p>
            <a:fld id="{5E173364-7DA1-4D85-A22B-7D888BF6F776}" type="slidenum">
              <a:rPr lang="en-US" smtClean="0"/>
              <a:t>‹#›</a:t>
            </a:fld>
            <a:endParaRPr lang="en-US"/>
          </a:p>
        </p:txBody>
      </p:sp>
    </p:spTree>
    <p:extLst>
      <p:ext uri="{BB962C8B-B14F-4D97-AF65-F5344CB8AC3E}">
        <p14:creationId xmlns:p14="http://schemas.microsoft.com/office/powerpoint/2010/main" val="114230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1D06-D6F1-EFCA-804B-94883DA9C0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D5DA1E-269C-222E-99BB-C6C6655E3A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301CC2-50A2-A5DC-5E08-2BD9B6CB7A63}"/>
              </a:ext>
            </a:extLst>
          </p:cNvPr>
          <p:cNvSpPr>
            <a:spLocks noGrp="1"/>
          </p:cNvSpPr>
          <p:nvPr>
            <p:ph type="dt" sz="half" idx="10"/>
          </p:nvPr>
        </p:nvSpPr>
        <p:spPr/>
        <p:txBody>
          <a:bodyPr/>
          <a:lstStyle/>
          <a:p>
            <a:fld id="{D5351E15-FC6C-45A8-A70B-00898243B767}" type="datetimeFigureOut">
              <a:rPr lang="en-US" smtClean="0"/>
              <a:t>8/8/2023</a:t>
            </a:fld>
            <a:endParaRPr lang="en-US"/>
          </a:p>
        </p:txBody>
      </p:sp>
      <p:sp>
        <p:nvSpPr>
          <p:cNvPr id="5" name="Footer Placeholder 4">
            <a:extLst>
              <a:ext uri="{FF2B5EF4-FFF2-40B4-BE49-F238E27FC236}">
                <a16:creationId xmlns:a16="http://schemas.microsoft.com/office/drawing/2014/main" id="{1CA73CC5-4E04-46D0-B19A-5B74B86DB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F3466-EDDD-79CB-3388-53694BC75A3D}"/>
              </a:ext>
            </a:extLst>
          </p:cNvPr>
          <p:cNvSpPr>
            <a:spLocks noGrp="1"/>
          </p:cNvSpPr>
          <p:nvPr>
            <p:ph type="sldNum" sz="quarter" idx="12"/>
          </p:nvPr>
        </p:nvSpPr>
        <p:spPr/>
        <p:txBody>
          <a:bodyPr/>
          <a:lstStyle/>
          <a:p>
            <a:fld id="{5E173364-7DA1-4D85-A22B-7D888BF6F776}" type="slidenum">
              <a:rPr lang="en-US" smtClean="0"/>
              <a:t>‹#›</a:t>
            </a:fld>
            <a:endParaRPr lang="en-US"/>
          </a:p>
        </p:txBody>
      </p:sp>
    </p:spTree>
    <p:extLst>
      <p:ext uri="{BB962C8B-B14F-4D97-AF65-F5344CB8AC3E}">
        <p14:creationId xmlns:p14="http://schemas.microsoft.com/office/powerpoint/2010/main" val="3818804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ACA41-23DD-4695-CE65-01A5AAB5DB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1BD1D8-B7D9-6ACB-B46A-B7E93831AF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D1BACE-3536-0BE5-49A9-AC6966C22A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03E8DA-C665-5ECA-2062-5ABDB9B2205E}"/>
              </a:ext>
            </a:extLst>
          </p:cNvPr>
          <p:cNvSpPr>
            <a:spLocks noGrp="1"/>
          </p:cNvSpPr>
          <p:nvPr>
            <p:ph type="dt" sz="half" idx="10"/>
          </p:nvPr>
        </p:nvSpPr>
        <p:spPr/>
        <p:txBody>
          <a:bodyPr/>
          <a:lstStyle/>
          <a:p>
            <a:fld id="{D5351E15-FC6C-45A8-A70B-00898243B767}" type="datetimeFigureOut">
              <a:rPr lang="en-US" smtClean="0"/>
              <a:t>8/8/2023</a:t>
            </a:fld>
            <a:endParaRPr lang="en-US"/>
          </a:p>
        </p:txBody>
      </p:sp>
      <p:sp>
        <p:nvSpPr>
          <p:cNvPr id="6" name="Footer Placeholder 5">
            <a:extLst>
              <a:ext uri="{FF2B5EF4-FFF2-40B4-BE49-F238E27FC236}">
                <a16:creationId xmlns:a16="http://schemas.microsoft.com/office/drawing/2014/main" id="{07D18D34-227A-07E9-1AE7-EAFC53E3BA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4B0787-B505-0DD2-C38D-A4EB6A4F4CF0}"/>
              </a:ext>
            </a:extLst>
          </p:cNvPr>
          <p:cNvSpPr>
            <a:spLocks noGrp="1"/>
          </p:cNvSpPr>
          <p:nvPr>
            <p:ph type="sldNum" sz="quarter" idx="12"/>
          </p:nvPr>
        </p:nvSpPr>
        <p:spPr/>
        <p:txBody>
          <a:bodyPr/>
          <a:lstStyle/>
          <a:p>
            <a:fld id="{5E173364-7DA1-4D85-A22B-7D888BF6F776}" type="slidenum">
              <a:rPr lang="en-US" smtClean="0"/>
              <a:t>‹#›</a:t>
            </a:fld>
            <a:endParaRPr lang="en-US"/>
          </a:p>
        </p:txBody>
      </p:sp>
    </p:spTree>
    <p:extLst>
      <p:ext uri="{BB962C8B-B14F-4D97-AF65-F5344CB8AC3E}">
        <p14:creationId xmlns:p14="http://schemas.microsoft.com/office/powerpoint/2010/main" val="551140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7C929-65A7-D0A5-DDAE-2F79CDD9D5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FC8CBC-041E-81A3-EC24-89319BA5D0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A97837-1517-3F1B-9AEE-BD665CDDBE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FAC843-2714-4A83-BBA4-E114F8F120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975B1A-2ADA-93AA-C5FE-5D64B28C6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79098A-4EBD-A6A5-6890-A02600096F06}"/>
              </a:ext>
            </a:extLst>
          </p:cNvPr>
          <p:cNvSpPr>
            <a:spLocks noGrp="1"/>
          </p:cNvSpPr>
          <p:nvPr>
            <p:ph type="dt" sz="half" idx="10"/>
          </p:nvPr>
        </p:nvSpPr>
        <p:spPr/>
        <p:txBody>
          <a:bodyPr/>
          <a:lstStyle/>
          <a:p>
            <a:fld id="{D5351E15-FC6C-45A8-A70B-00898243B767}" type="datetimeFigureOut">
              <a:rPr lang="en-US" smtClean="0"/>
              <a:t>8/8/2023</a:t>
            </a:fld>
            <a:endParaRPr lang="en-US"/>
          </a:p>
        </p:txBody>
      </p:sp>
      <p:sp>
        <p:nvSpPr>
          <p:cNvPr id="8" name="Footer Placeholder 7">
            <a:extLst>
              <a:ext uri="{FF2B5EF4-FFF2-40B4-BE49-F238E27FC236}">
                <a16:creationId xmlns:a16="http://schemas.microsoft.com/office/drawing/2014/main" id="{6B4C147D-BE4A-7B53-9992-CC92E9025A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9440D9-DC10-9F17-679B-6AE1AD9CCB28}"/>
              </a:ext>
            </a:extLst>
          </p:cNvPr>
          <p:cNvSpPr>
            <a:spLocks noGrp="1"/>
          </p:cNvSpPr>
          <p:nvPr>
            <p:ph type="sldNum" sz="quarter" idx="12"/>
          </p:nvPr>
        </p:nvSpPr>
        <p:spPr/>
        <p:txBody>
          <a:bodyPr/>
          <a:lstStyle/>
          <a:p>
            <a:fld id="{5E173364-7DA1-4D85-A22B-7D888BF6F776}" type="slidenum">
              <a:rPr lang="en-US" smtClean="0"/>
              <a:t>‹#›</a:t>
            </a:fld>
            <a:endParaRPr lang="en-US"/>
          </a:p>
        </p:txBody>
      </p:sp>
    </p:spTree>
    <p:extLst>
      <p:ext uri="{BB962C8B-B14F-4D97-AF65-F5344CB8AC3E}">
        <p14:creationId xmlns:p14="http://schemas.microsoft.com/office/powerpoint/2010/main" val="2323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3019-E9DB-C2B5-E699-906CC2A964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03EF6E-C200-BB76-EA02-F092B6C16A5E}"/>
              </a:ext>
            </a:extLst>
          </p:cNvPr>
          <p:cNvSpPr>
            <a:spLocks noGrp="1"/>
          </p:cNvSpPr>
          <p:nvPr>
            <p:ph type="dt" sz="half" idx="10"/>
          </p:nvPr>
        </p:nvSpPr>
        <p:spPr/>
        <p:txBody>
          <a:bodyPr/>
          <a:lstStyle/>
          <a:p>
            <a:fld id="{D5351E15-FC6C-45A8-A70B-00898243B767}" type="datetimeFigureOut">
              <a:rPr lang="en-US" smtClean="0"/>
              <a:t>8/8/2023</a:t>
            </a:fld>
            <a:endParaRPr lang="en-US"/>
          </a:p>
        </p:txBody>
      </p:sp>
      <p:sp>
        <p:nvSpPr>
          <p:cNvPr id="4" name="Footer Placeholder 3">
            <a:extLst>
              <a:ext uri="{FF2B5EF4-FFF2-40B4-BE49-F238E27FC236}">
                <a16:creationId xmlns:a16="http://schemas.microsoft.com/office/drawing/2014/main" id="{D8852481-B92D-DDE0-AE27-885EFF6021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62CFA6-84CE-3FE1-7833-631DA0AB3146}"/>
              </a:ext>
            </a:extLst>
          </p:cNvPr>
          <p:cNvSpPr>
            <a:spLocks noGrp="1"/>
          </p:cNvSpPr>
          <p:nvPr>
            <p:ph type="sldNum" sz="quarter" idx="12"/>
          </p:nvPr>
        </p:nvSpPr>
        <p:spPr/>
        <p:txBody>
          <a:bodyPr/>
          <a:lstStyle/>
          <a:p>
            <a:fld id="{5E173364-7DA1-4D85-A22B-7D888BF6F776}" type="slidenum">
              <a:rPr lang="en-US" smtClean="0"/>
              <a:t>‹#›</a:t>
            </a:fld>
            <a:endParaRPr lang="en-US"/>
          </a:p>
        </p:txBody>
      </p:sp>
    </p:spTree>
    <p:extLst>
      <p:ext uri="{BB962C8B-B14F-4D97-AF65-F5344CB8AC3E}">
        <p14:creationId xmlns:p14="http://schemas.microsoft.com/office/powerpoint/2010/main" val="3217370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85A46-6C28-371E-B165-2D248490C9D6}"/>
              </a:ext>
            </a:extLst>
          </p:cNvPr>
          <p:cNvSpPr>
            <a:spLocks noGrp="1"/>
          </p:cNvSpPr>
          <p:nvPr>
            <p:ph type="dt" sz="half" idx="10"/>
          </p:nvPr>
        </p:nvSpPr>
        <p:spPr/>
        <p:txBody>
          <a:bodyPr/>
          <a:lstStyle/>
          <a:p>
            <a:fld id="{D5351E15-FC6C-45A8-A70B-00898243B767}" type="datetimeFigureOut">
              <a:rPr lang="en-US" smtClean="0"/>
              <a:t>8/8/2023</a:t>
            </a:fld>
            <a:endParaRPr lang="en-US"/>
          </a:p>
        </p:txBody>
      </p:sp>
      <p:sp>
        <p:nvSpPr>
          <p:cNvPr id="3" name="Footer Placeholder 2">
            <a:extLst>
              <a:ext uri="{FF2B5EF4-FFF2-40B4-BE49-F238E27FC236}">
                <a16:creationId xmlns:a16="http://schemas.microsoft.com/office/drawing/2014/main" id="{CE2445D3-F3A7-5903-CD40-6A782FA201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3407CD-DE53-BB89-9B16-BA0BAEE34EEE}"/>
              </a:ext>
            </a:extLst>
          </p:cNvPr>
          <p:cNvSpPr>
            <a:spLocks noGrp="1"/>
          </p:cNvSpPr>
          <p:nvPr>
            <p:ph type="sldNum" sz="quarter" idx="12"/>
          </p:nvPr>
        </p:nvSpPr>
        <p:spPr/>
        <p:txBody>
          <a:bodyPr/>
          <a:lstStyle/>
          <a:p>
            <a:fld id="{5E173364-7DA1-4D85-A22B-7D888BF6F776}" type="slidenum">
              <a:rPr lang="en-US" smtClean="0"/>
              <a:t>‹#›</a:t>
            </a:fld>
            <a:endParaRPr lang="en-US"/>
          </a:p>
        </p:txBody>
      </p:sp>
    </p:spTree>
    <p:extLst>
      <p:ext uri="{BB962C8B-B14F-4D97-AF65-F5344CB8AC3E}">
        <p14:creationId xmlns:p14="http://schemas.microsoft.com/office/powerpoint/2010/main" val="417985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D7BBA-8FA6-E4C0-E3CC-807F2B4AE5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5867BD-00AF-76F8-A725-756C80C087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73319A-B3D0-C2FB-C1EA-2AF22ADA0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22D030-3016-E848-5195-67EE96263C95}"/>
              </a:ext>
            </a:extLst>
          </p:cNvPr>
          <p:cNvSpPr>
            <a:spLocks noGrp="1"/>
          </p:cNvSpPr>
          <p:nvPr>
            <p:ph type="dt" sz="half" idx="10"/>
          </p:nvPr>
        </p:nvSpPr>
        <p:spPr/>
        <p:txBody>
          <a:bodyPr/>
          <a:lstStyle/>
          <a:p>
            <a:fld id="{D5351E15-FC6C-45A8-A70B-00898243B767}" type="datetimeFigureOut">
              <a:rPr lang="en-US" smtClean="0"/>
              <a:t>8/8/2023</a:t>
            </a:fld>
            <a:endParaRPr lang="en-US"/>
          </a:p>
        </p:txBody>
      </p:sp>
      <p:sp>
        <p:nvSpPr>
          <p:cNvPr id="6" name="Footer Placeholder 5">
            <a:extLst>
              <a:ext uri="{FF2B5EF4-FFF2-40B4-BE49-F238E27FC236}">
                <a16:creationId xmlns:a16="http://schemas.microsoft.com/office/drawing/2014/main" id="{5C60841E-D07B-712A-EB82-9551E3EADC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B9C87A-02EF-72CF-96F6-1D7D969F125F}"/>
              </a:ext>
            </a:extLst>
          </p:cNvPr>
          <p:cNvSpPr>
            <a:spLocks noGrp="1"/>
          </p:cNvSpPr>
          <p:nvPr>
            <p:ph type="sldNum" sz="quarter" idx="12"/>
          </p:nvPr>
        </p:nvSpPr>
        <p:spPr/>
        <p:txBody>
          <a:bodyPr/>
          <a:lstStyle/>
          <a:p>
            <a:fld id="{5E173364-7DA1-4D85-A22B-7D888BF6F776}" type="slidenum">
              <a:rPr lang="en-US" smtClean="0"/>
              <a:t>‹#›</a:t>
            </a:fld>
            <a:endParaRPr lang="en-US"/>
          </a:p>
        </p:txBody>
      </p:sp>
    </p:spTree>
    <p:extLst>
      <p:ext uri="{BB962C8B-B14F-4D97-AF65-F5344CB8AC3E}">
        <p14:creationId xmlns:p14="http://schemas.microsoft.com/office/powerpoint/2010/main" val="1815786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913F-4968-C648-8EB6-39CFBC31E4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8FDFEF-501F-800C-01A8-589DDC2127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DA0DA0-E54C-301B-D42D-8FADBDC32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F9B441-9260-718B-5F8B-EF6F04CECA49}"/>
              </a:ext>
            </a:extLst>
          </p:cNvPr>
          <p:cNvSpPr>
            <a:spLocks noGrp="1"/>
          </p:cNvSpPr>
          <p:nvPr>
            <p:ph type="dt" sz="half" idx="10"/>
          </p:nvPr>
        </p:nvSpPr>
        <p:spPr/>
        <p:txBody>
          <a:bodyPr/>
          <a:lstStyle/>
          <a:p>
            <a:fld id="{D5351E15-FC6C-45A8-A70B-00898243B767}" type="datetimeFigureOut">
              <a:rPr lang="en-US" smtClean="0"/>
              <a:t>8/8/2023</a:t>
            </a:fld>
            <a:endParaRPr lang="en-US"/>
          </a:p>
        </p:txBody>
      </p:sp>
      <p:sp>
        <p:nvSpPr>
          <p:cNvPr id="6" name="Footer Placeholder 5">
            <a:extLst>
              <a:ext uri="{FF2B5EF4-FFF2-40B4-BE49-F238E27FC236}">
                <a16:creationId xmlns:a16="http://schemas.microsoft.com/office/drawing/2014/main" id="{F2E62033-C980-34B2-1AFB-9B82304134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A710E2-39F2-3BAE-AD4D-AC801DA3066F}"/>
              </a:ext>
            </a:extLst>
          </p:cNvPr>
          <p:cNvSpPr>
            <a:spLocks noGrp="1"/>
          </p:cNvSpPr>
          <p:nvPr>
            <p:ph type="sldNum" sz="quarter" idx="12"/>
          </p:nvPr>
        </p:nvSpPr>
        <p:spPr/>
        <p:txBody>
          <a:bodyPr/>
          <a:lstStyle/>
          <a:p>
            <a:fld id="{5E173364-7DA1-4D85-A22B-7D888BF6F776}" type="slidenum">
              <a:rPr lang="en-US" smtClean="0"/>
              <a:t>‹#›</a:t>
            </a:fld>
            <a:endParaRPr lang="en-US"/>
          </a:p>
        </p:txBody>
      </p:sp>
    </p:spTree>
    <p:extLst>
      <p:ext uri="{BB962C8B-B14F-4D97-AF65-F5344CB8AC3E}">
        <p14:creationId xmlns:p14="http://schemas.microsoft.com/office/powerpoint/2010/main" val="2170041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A48359-F33B-FEF4-EE5C-3DAD9D5F33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D3501A-A172-75FE-611C-ED085D0123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AA44D-CFE4-FBB4-B0C2-78BDA72A5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1E15-FC6C-45A8-A70B-00898243B767}" type="datetimeFigureOut">
              <a:rPr lang="en-US" smtClean="0"/>
              <a:t>8/8/2023</a:t>
            </a:fld>
            <a:endParaRPr lang="en-US"/>
          </a:p>
        </p:txBody>
      </p:sp>
      <p:sp>
        <p:nvSpPr>
          <p:cNvPr id="5" name="Footer Placeholder 4">
            <a:extLst>
              <a:ext uri="{FF2B5EF4-FFF2-40B4-BE49-F238E27FC236}">
                <a16:creationId xmlns:a16="http://schemas.microsoft.com/office/drawing/2014/main" id="{35ED0B81-6075-E437-0B62-54FF8EDE7B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6F7EEE-C03A-A880-55EB-DB3360E9D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73364-7DA1-4D85-A22B-7D888BF6F776}" type="slidenum">
              <a:rPr lang="en-US" smtClean="0"/>
              <a:t>‹#›</a:t>
            </a:fld>
            <a:endParaRPr lang="en-US"/>
          </a:p>
        </p:txBody>
      </p:sp>
    </p:spTree>
    <p:extLst>
      <p:ext uri="{BB962C8B-B14F-4D97-AF65-F5344CB8AC3E}">
        <p14:creationId xmlns:p14="http://schemas.microsoft.com/office/powerpoint/2010/main" val="3151624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quillenphysiciansehr.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66B151-A4EA-5311-AA9D-16C49AC24B08}"/>
              </a:ext>
            </a:extLst>
          </p:cNvPr>
          <p:cNvSpPr>
            <a:spLocks noGrp="1"/>
          </p:cNvSpPr>
          <p:nvPr>
            <p:ph type="ctrTitle"/>
          </p:nvPr>
        </p:nvSpPr>
        <p:spPr/>
        <p:txBody>
          <a:bodyPr>
            <a:normAutofit fontScale="90000"/>
          </a:bodyPr>
          <a:lstStyle/>
          <a:p>
            <a:r>
              <a:rPr lang="en-US" dirty="0" err="1">
                <a:latin typeface="Lucida Bright" panose="02040602050505020304" pitchFamily="18" charset="0"/>
              </a:rPr>
              <a:t>Touchworks</a:t>
            </a:r>
            <a:r>
              <a:rPr lang="en-US" dirty="0">
                <a:latin typeface="Lucida Bright" panose="02040602050505020304" pitchFamily="18" charset="0"/>
              </a:rPr>
              <a:t> V22 Upgrade</a:t>
            </a:r>
            <a:br>
              <a:rPr lang="en-US" dirty="0">
                <a:latin typeface="Lucida Bright" panose="02040602050505020304" pitchFamily="18" charset="0"/>
              </a:rPr>
            </a:br>
            <a:r>
              <a:rPr lang="en-US" dirty="0">
                <a:latin typeface="Lucida Bright" panose="02040602050505020304" pitchFamily="18" charset="0"/>
              </a:rPr>
              <a:t>August 28, 2023</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7A64A12-022C-BE3E-627E-D6E1DD731F58}"/>
              </a:ext>
            </a:extLst>
          </p:cNvPr>
          <p:cNvGrpSpPr/>
          <p:nvPr/>
        </p:nvGrpSpPr>
        <p:grpSpPr>
          <a:xfrm>
            <a:off x="5351329" y="3509963"/>
            <a:ext cx="1489342" cy="327171"/>
            <a:chOff x="5344127" y="1600200"/>
            <a:chExt cx="1489342" cy="327171"/>
          </a:xfrm>
        </p:grpSpPr>
        <p:sp>
          <p:nvSpPr>
            <p:cNvPr id="8" name="Minus Sign 7">
              <a:extLst>
                <a:ext uri="{FF2B5EF4-FFF2-40B4-BE49-F238E27FC236}">
                  <a16:creationId xmlns:a16="http://schemas.microsoft.com/office/drawing/2014/main" id="{D6BBD558-B210-6AE8-BE86-BB3560984C62}"/>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Sign 8">
              <a:extLst>
                <a:ext uri="{FF2B5EF4-FFF2-40B4-BE49-F238E27FC236}">
                  <a16:creationId xmlns:a16="http://schemas.microsoft.com/office/drawing/2014/main" id="{8872AFCF-1DB8-E4F8-2F81-C4C12F4019CB}"/>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50849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a:xfrm>
            <a:off x="838200" y="365125"/>
            <a:ext cx="9983598" cy="1346229"/>
          </a:xfrm>
        </p:spPr>
        <p:txBody>
          <a:bodyPr/>
          <a:lstStyle/>
          <a:p>
            <a:pPr algn="ctr"/>
            <a:r>
              <a:rPr lang="en-US" dirty="0">
                <a:latin typeface="Lucida Bright" panose="02040602050505020304" pitchFamily="18" charset="0"/>
              </a:rPr>
              <a:t>Adding INBOX</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262266"/>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Content Placeholder 20">
            <a:extLst>
              <a:ext uri="{FF2B5EF4-FFF2-40B4-BE49-F238E27FC236}">
                <a16:creationId xmlns:a16="http://schemas.microsoft.com/office/drawing/2014/main" id="{441E120C-7DC1-75BE-8261-58D810BF1DC8}"/>
              </a:ext>
            </a:extLst>
          </p:cNvPr>
          <p:cNvSpPr>
            <a:spLocks noGrp="1"/>
          </p:cNvSpPr>
          <p:nvPr>
            <p:ph idx="1"/>
          </p:nvPr>
        </p:nvSpPr>
        <p:spPr>
          <a:xfrm>
            <a:off x="1786855" y="1545304"/>
            <a:ext cx="5645791" cy="4133177"/>
          </a:xfrm>
        </p:spPr>
        <p:txBody>
          <a:bodyPr>
            <a:normAutofit/>
          </a:bodyPr>
          <a:lstStyle/>
          <a:p>
            <a:pPr marL="514350" indent="-514350">
              <a:buFont typeface="+mj-lt"/>
              <a:buAutoNum type="arabicPeriod"/>
            </a:pPr>
            <a:r>
              <a:rPr lang="en-US" dirty="0"/>
              <a:t>To add the Inbox, click Site Map in the bottom left of the Action Bar.</a:t>
            </a:r>
          </a:p>
          <a:p>
            <a:pPr marL="514350" indent="-514350">
              <a:buFont typeface="+mj-lt"/>
              <a:buAutoNum type="arabicPeriod"/>
            </a:pPr>
            <a:r>
              <a:rPr lang="en-US" dirty="0"/>
              <a:t>Under the MAIN menu, find Inbox.</a:t>
            </a:r>
          </a:p>
          <a:p>
            <a:pPr marL="514350" indent="-514350">
              <a:buFont typeface="+mj-lt"/>
              <a:buAutoNum type="arabicPeriod"/>
            </a:pPr>
            <a:r>
              <a:rPr lang="en-US" dirty="0"/>
              <a:t>a) Mouse over to the right of the eyeball with the cross.</a:t>
            </a:r>
          </a:p>
          <a:p>
            <a:pPr marL="0" indent="0">
              <a:buNone/>
            </a:pPr>
            <a:r>
              <a:rPr lang="en-US" dirty="0"/>
              <a:t>      b) Click the three vertical dots   	beside the crossed out eyeball.</a:t>
            </a:r>
          </a:p>
          <a:p>
            <a:pPr marL="0" indent="0">
              <a:buNone/>
            </a:pPr>
            <a:r>
              <a:rPr lang="en-US" dirty="0"/>
              <a:t>4.   Select Show in Menu.</a:t>
            </a:r>
          </a:p>
        </p:txBody>
      </p:sp>
      <p:pic>
        <p:nvPicPr>
          <p:cNvPr id="3" name="Picture 2">
            <a:extLst>
              <a:ext uri="{FF2B5EF4-FFF2-40B4-BE49-F238E27FC236}">
                <a16:creationId xmlns:a16="http://schemas.microsoft.com/office/drawing/2014/main" id="{0E99FE59-9C2A-1127-DFED-F35F19615424}"/>
              </a:ext>
            </a:extLst>
          </p:cNvPr>
          <p:cNvPicPr>
            <a:picLocks noChangeAspect="1"/>
          </p:cNvPicPr>
          <p:nvPr/>
        </p:nvPicPr>
        <p:blipFill>
          <a:blip r:embed="rId2"/>
          <a:stretch>
            <a:fillRect/>
          </a:stretch>
        </p:blipFill>
        <p:spPr>
          <a:xfrm>
            <a:off x="7856989" y="361796"/>
            <a:ext cx="3277447" cy="6391022"/>
          </a:xfrm>
          <a:prstGeom prst="rect">
            <a:avLst/>
          </a:prstGeom>
        </p:spPr>
      </p:pic>
      <p:sp>
        <p:nvSpPr>
          <p:cNvPr id="7" name="Rectangle 6">
            <a:extLst>
              <a:ext uri="{FF2B5EF4-FFF2-40B4-BE49-F238E27FC236}">
                <a16:creationId xmlns:a16="http://schemas.microsoft.com/office/drawing/2014/main" id="{944DA08D-73DF-CFD9-4AB3-C69D25F40593}"/>
              </a:ext>
            </a:extLst>
          </p:cNvPr>
          <p:cNvSpPr/>
          <p:nvPr/>
        </p:nvSpPr>
        <p:spPr>
          <a:xfrm>
            <a:off x="10480646" y="2177464"/>
            <a:ext cx="463841" cy="584775"/>
          </a:xfrm>
          <a:prstGeom prst="rect">
            <a:avLst/>
          </a:prstGeom>
          <a:noFill/>
        </p:spPr>
        <p:txBody>
          <a:bodyPr wrap="square" lIns="91440" tIns="45720" rIns="91440" bIns="45720">
            <a:spAutoFit/>
          </a:bodyPr>
          <a:lstStyle/>
          <a:p>
            <a:pPr algn="ctr"/>
            <a:r>
              <a:rPr lang="en-US" sz="3200" dirty="0">
                <a:ln w="0"/>
                <a:solidFill>
                  <a:srgbClr val="FF0000"/>
                </a:solidFill>
                <a:effectLst>
                  <a:outerShdw blurRad="38100" dist="19050" dir="2700000" algn="tl" rotWithShape="0">
                    <a:schemeClr val="dk1">
                      <a:alpha val="40000"/>
                    </a:schemeClr>
                  </a:outerShdw>
                </a:effectLst>
              </a:rPr>
              <a:t>4</a:t>
            </a:r>
            <a:endParaRPr lang="en-US" sz="3200" b="0" cap="none" spc="0" dirty="0">
              <a:ln w="0"/>
              <a:solidFill>
                <a:srgbClr val="FF0000"/>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C03FC965-4E0D-0168-5DDD-17BBE103AC3F}"/>
              </a:ext>
            </a:extLst>
          </p:cNvPr>
          <p:cNvSpPr/>
          <p:nvPr/>
        </p:nvSpPr>
        <p:spPr>
          <a:xfrm>
            <a:off x="7353125" y="6060500"/>
            <a:ext cx="463841" cy="584775"/>
          </a:xfrm>
          <a:prstGeom prst="rect">
            <a:avLst/>
          </a:prstGeom>
          <a:noFill/>
        </p:spPr>
        <p:txBody>
          <a:bodyPr wrap="square" lIns="91440" tIns="45720" rIns="91440" bIns="45720">
            <a:spAutoFit/>
          </a:bodyPr>
          <a:lstStyle/>
          <a:p>
            <a:pPr algn="ctr"/>
            <a:r>
              <a:rPr lang="en-US" sz="3200" dirty="0">
                <a:ln w="0"/>
                <a:solidFill>
                  <a:srgbClr val="FF0000"/>
                </a:solidFill>
                <a:effectLst>
                  <a:outerShdw blurRad="38100" dist="19050" dir="2700000" algn="tl" rotWithShape="0">
                    <a:schemeClr val="dk1">
                      <a:alpha val="40000"/>
                    </a:schemeClr>
                  </a:outerShdw>
                </a:effectLst>
              </a:rPr>
              <a:t>1</a:t>
            </a:r>
            <a:endParaRPr lang="en-US" sz="3200" b="0" cap="none" spc="0" dirty="0">
              <a:ln w="0"/>
              <a:solidFill>
                <a:srgbClr val="FF0000"/>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A17E2610-096C-4BA1-24F5-E3AADE7D933E}"/>
              </a:ext>
            </a:extLst>
          </p:cNvPr>
          <p:cNvSpPr/>
          <p:nvPr/>
        </p:nvSpPr>
        <p:spPr>
          <a:xfrm>
            <a:off x="9363311" y="503346"/>
            <a:ext cx="463841" cy="584775"/>
          </a:xfrm>
          <a:prstGeom prst="rect">
            <a:avLst/>
          </a:prstGeom>
          <a:noFill/>
        </p:spPr>
        <p:txBody>
          <a:bodyPr wrap="square" lIns="91440" tIns="45720" rIns="91440" bIns="45720">
            <a:spAutoFit/>
          </a:bodyPr>
          <a:lstStyle/>
          <a:p>
            <a:pPr algn="ctr"/>
            <a:r>
              <a:rPr lang="en-US" sz="3200" dirty="0">
                <a:ln w="0"/>
                <a:solidFill>
                  <a:srgbClr val="FF0000"/>
                </a:solidFill>
                <a:effectLst>
                  <a:outerShdw blurRad="38100" dist="19050" dir="2700000" algn="tl" rotWithShape="0">
                    <a:schemeClr val="dk1">
                      <a:alpha val="40000"/>
                    </a:schemeClr>
                  </a:outerShdw>
                </a:effectLst>
              </a:rPr>
              <a:t>2</a:t>
            </a:r>
            <a:endParaRPr lang="en-US" sz="3200" b="0" cap="none" spc="0" dirty="0">
              <a:ln w="0"/>
              <a:solidFill>
                <a:srgbClr val="FF0000"/>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9DE8CD1F-A8F9-0975-F8C9-5D32DA4F6245}"/>
              </a:ext>
            </a:extLst>
          </p:cNvPr>
          <p:cNvSpPr/>
          <p:nvPr/>
        </p:nvSpPr>
        <p:spPr>
          <a:xfrm>
            <a:off x="10405145" y="1317072"/>
            <a:ext cx="307422" cy="584775"/>
          </a:xfrm>
          <a:prstGeom prst="rect">
            <a:avLst/>
          </a:prstGeom>
          <a:noFill/>
        </p:spPr>
        <p:txBody>
          <a:bodyPr wrap="squar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3</a:t>
            </a:r>
          </a:p>
        </p:txBody>
      </p:sp>
      <p:cxnSp>
        <p:nvCxnSpPr>
          <p:cNvPr id="13" name="Straight Arrow Connector 12">
            <a:extLst>
              <a:ext uri="{FF2B5EF4-FFF2-40B4-BE49-F238E27FC236}">
                <a16:creationId xmlns:a16="http://schemas.microsoft.com/office/drawing/2014/main" id="{CC18FCC4-2E51-6F49-5083-4815BCE3B1B0}"/>
              </a:ext>
            </a:extLst>
          </p:cNvPr>
          <p:cNvCxnSpPr/>
          <p:nvPr/>
        </p:nvCxnSpPr>
        <p:spPr>
          <a:xfrm>
            <a:off x="7667538" y="6298035"/>
            <a:ext cx="578840" cy="1948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AD7339E-6490-5E4D-5CA6-0377B1B97AA3}"/>
              </a:ext>
            </a:extLst>
          </p:cNvPr>
          <p:cNvCxnSpPr>
            <a:cxnSpLocks/>
          </p:cNvCxnSpPr>
          <p:nvPr/>
        </p:nvCxnSpPr>
        <p:spPr>
          <a:xfrm flipH="1">
            <a:off x="9203321" y="797608"/>
            <a:ext cx="31997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A583EA8-F404-27F6-E86A-0AD08FC2398A}"/>
              </a:ext>
            </a:extLst>
          </p:cNvPr>
          <p:cNvCxnSpPr>
            <a:cxnSpLocks/>
          </p:cNvCxnSpPr>
          <p:nvPr/>
        </p:nvCxnSpPr>
        <p:spPr>
          <a:xfrm flipH="1">
            <a:off x="10477763" y="1711354"/>
            <a:ext cx="234803" cy="2308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42B47F-5EBC-A7AC-4802-BB6A15AA3BFD}"/>
              </a:ext>
            </a:extLst>
          </p:cNvPr>
          <p:cNvCxnSpPr>
            <a:cxnSpLocks/>
          </p:cNvCxnSpPr>
          <p:nvPr/>
        </p:nvCxnSpPr>
        <p:spPr>
          <a:xfrm flipH="1" flipV="1">
            <a:off x="10712566" y="2177464"/>
            <a:ext cx="215580" cy="2308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371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lstStyle/>
          <a:p>
            <a:pPr algn="ctr"/>
            <a:r>
              <a:rPr lang="en-US" dirty="0">
                <a:latin typeface="Lucida Bright" panose="02040602050505020304" pitchFamily="18" charset="0"/>
              </a:rPr>
              <a:t>INBOX</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179518"/>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Content Placeholder 20">
            <a:extLst>
              <a:ext uri="{FF2B5EF4-FFF2-40B4-BE49-F238E27FC236}">
                <a16:creationId xmlns:a16="http://schemas.microsoft.com/office/drawing/2014/main" id="{441E120C-7DC1-75BE-8261-58D810BF1DC8}"/>
              </a:ext>
            </a:extLst>
          </p:cNvPr>
          <p:cNvSpPr>
            <a:spLocks noGrp="1"/>
          </p:cNvSpPr>
          <p:nvPr>
            <p:ph idx="1"/>
          </p:nvPr>
        </p:nvSpPr>
        <p:spPr>
          <a:xfrm>
            <a:off x="838200" y="1538710"/>
            <a:ext cx="10515600" cy="4351338"/>
          </a:xfrm>
        </p:spPr>
        <p:txBody>
          <a:bodyPr/>
          <a:lstStyle/>
          <a:p>
            <a:r>
              <a:rPr lang="en-US" dirty="0"/>
              <a:t>Inbox offers a view of all task lists in conjunction with showing an active total of tasks assigned to you in your inbox. </a:t>
            </a:r>
          </a:p>
        </p:txBody>
      </p:sp>
      <p:pic>
        <p:nvPicPr>
          <p:cNvPr id="22" name="Picture 21">
            <a:extLst>
              <a:ext uri="{FF2B5EF4-FFF2-40B4-BE49-F238E27FC236}">
                <a16:creationId xmlns:a16="http://schemas.microsoft.com/office/drawing/2014/main" id="{45020594-AAF7-D6E8-0AAB-81629E0BC19D}"/>
              </a:ext>
            </a:extLst>
          </p:cNvPr>
          <p:cNvPicPr>
            <a:picLocks noChangeAspect="1"/>
          </p:cNvPicPr>
          <p:nvPr/>
        </p:nvPicPr>
        <p:blipFill>
          <a:blip r:embed="rId2"/>
          <a:stretch>
            <a:fillRect/>
          </a:stretch>
        </p:blipFill>
        <p:spPr>
          <a:xfrm>
            <a:off x="956344" y="3677723"/>
            <a:ext cx="4707659" cy="2996380"/>
          </a:xfrm>
          <a:prstGeom prst="rect">
            <a:avLst/>
          </a:prstGeom>
        </p:spPr>
      </p:pic>
      <p:pic>
        <p:nvPicPr>
          <p:cNvPr id="24" name="Picture 23">
            <a:extLst>
              <a:ext uri="{FF2B5EF4-FFF2-40B4-BE49-F238E27FC236}">
                <a16:creationId xmlns:a16="http://schemas.microsoft.com/office/drawing/2014/main" id="{33AFA5F2-5317-E8BB-2312-F9CA20C98329}"/>
              </a:ext>
            </a:extLst>
          </p:cNvPr>
          <p:cNvPicPr>
            <a:picLocks noChangeAspect="1"/>
          </p:cNvPicPr>
          <p:nvPr/>
        </p:nvPicPr>
        <p:blipFill>
          <a:blip r:embed="rId3"/>
          <a:stretch>
            <a:fillRect/>
          </a:stretch>
        </p:blipFill>
        <p:spPr>
          <a:xfrm>
            <a:off x="6096000" y="3677723"/>
            <a:ext cx="5437517" cy="2826405"/>
          </a:xfrm>
          <a:prstGeom prst="rect">
            <a:avLst/>
          </a:prstGeom>
        </p:spPr>
      </p:pic>
    </p:spTree>
    <p:extLst>
      <p:ext uri="{BB962C8B-B14F-4D97-AF65-F5344CB8AC3E}">
        <p14:creationId xmlns:p14="http://schemas.microsoft.com/office/powerpoint/2010/main" val="1402284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lstStyle/>
          <a:p>
            <a:pPr algn="ctr"/>
            <a:r>
              <a:rPr lang="en-US" dirty="0">
                <a:latin typeface="Lucida Bright" panose="02040602050505020304" pitchFamily="18" charset="0"/>
              </a:rPr>
              <a:t>INBOX FEATURES</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179518"/>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Content Placeholder 20">
            <a:extLst>
              <a:ext uri="{FF2B5EF4-FFF2-40B4-BE49-F238E27FC236}">
                <a16:creationId xmlns:a16="http://schemas.microsoft.com/office/drawing/2014/main" id="{441E120C-7DC1-75BE-8261-58D810BF1DC8}"/>
              </a:ext>
            </a:extLst>
          </p:cNvPr>
          <p:cNvSpPr>
            <a:spLocks noGrp="1"/>
          </p:cNvSpPr>
          <p:nvPr>
            <p:ph idx="1"/>
          </p:nvPr>
        </p:nvSpPr>
        <p:spPr/>
        <p:txBody>
          <a:bodyPr/>
          <a:lstStyle/>
          <a:p>
            <a:r>
              <a:rPr lang="en-US" dirty="0"/>
              <a:t>Inbox offers the same options/features as tasks.</a:t>
            </a:r>
          </a:p>
          <a:p>
            <a:endParaRPr lang="en-US" dirty="0"/>
          </a:p>
          <a:p>
            <a:endParaRPr lang="en-US" dirty="0"/>
          </a:p>
        </p:txBody>
      </p:sp>
      <p:pic>
        <p:nvPicPr>
          <p:cNvPr id="3" name="Picture 2">
            <a:extLst>
              <a:ext uri="{FF2B5EF4-FFF2-40B4-BE49-F238E27FC236}">
                <a16:creationId xmlns:a16="http://schemas.microsoft.com/office/drawing/2014/main" id="{5A5A52E1-755A-E1B4-E243-18942B1E1F4D}"/>
              </a:ext>
            </a:extLst>
          </p:cNvPr>
          <p:cNvPicPr>
            <a:picLocks noChangeAspect="1"/>
          </p:cNvPicPr>
          <p:nvPr/>
        </p:nvPicPr>
        <p:blipFill>
          <a:blip r:embed="rId2"/>
          <a:stretch>
            <a:fillRect/>
          </a:stretch>
        </p:blipFill>
        <p:spPr>
          <a:xfrm>
            <a:off x="956345" y="2489891"/>
            <a:ext cx="10310356" cy="4002984"/>
          </a:xfrm>
          <a:prstGeom prst="rect">
            <a:avLst/>
          </a:prstGeom>
        </p:spPr>
      </p:pic>
    </p:spTree>
    <p:extLst>
      <p:ext uri="{BB962C8B-B14F-4D97-AF65-F5344CB8AC3E}">
        <p14:creationId xmlns:p14="http://schemas.microsoft.com/office/powerpoint/2010/main" val="4228159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lstStyle/>
          <a:p>
            <a:pPr algn="ctr"/>
            <a:r>
              <a:rPr lang="en-US" dirty="0">
                <a:latin typeface="Lucida Bright" panose="02040602050505020304" pitchFamily="18" charset="0"/>
              </a:rPr>
              <a:t>INBOX FEATURES cont.</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179518"/>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Content Placeholder 20">
            <a:extLst>
              <a:ext uri="{FF2B5EF4-FFF2-40B4-BE49-F238E27FC236}">
                <a16:creationId xmlns:a16="http://schemas.microsoft.com/office/drawing/2014/main" id="{441E120C-7DC1-75BE-8261-58D810BF1DC8}"/>
              </a:ext>
            </a:extLst>
          </p:cNvPr>
          <p:cNvSpPr>
            <a:spLocks noGrp="1"/>
          </p:cNvSpPr>
          <p:nvPr>
            <p:ph idx="1"/>
          </p:nvPr>
        </p:nvSpPr>
        <p:spPr/>
        <p:txBody>
          <a:bodyPr/>
          <a:lstStyle/>
          <a:p>
            <a:r>
              <a:rPr lang="en-US" dirty="0"/>
              <a:t>Inbox offers the option to select multiple tasks and “done” them out at the same time so long as the tasks don’t require further action.</a:t>
            </a:r>
          </a:p>
          <a:p>
            <a:endParaRPr lang="en-US" dirty="0"/>
          </a:p>
          <a:p>
            <a:endParaRPr lang="en-US" dirty="0"/>
          </a:p>
        </p:txBody>
      </p:sp>
      <p:pic>
        <p:nvPicPr>
          <p:cNvPr id="7" name="Picture 6">
            <a:extLst>
              <a:ext uri="{FF2B5EF4-FFF2-40B4-BE49-F238E27FC236}">
                <a16:creationId xmlns:a16="http://schemas.microsoft.com/office/drawing/2014/main" id="{6A07E556-7B5B-0065-89B2-520CBF9838A0}"/>
              </a:ext>
            </a:extLst>
          </p:cNvPr>
          <p:cNvPicPr>
            <a:picLocks noChangeAspect="1"/>
          </p:cNvPicPr>
          <p:nvPr/>
        </p:nvPicPr>
        <p:blipFill>
          <a:blip r:embed="rId2"/>
          <a:stretch>
            <a:fillRect/>
          </a:stretch>
        </p:blipFill>
        <p:spPr>
          <a:xfrm>
            <a:off x="1935023" y="3165750"/>
            <a:ext cx="8083163" cy="3327125"/>
          </a:xfrm>
          <a:prstGeom prst="rect">
            <a:avLst/>
          </a:prstGeom>
        </p:spPr>
      </p:pic>
    </p:spTree>
    <p:extLst>
      <p:ext uri="{BB962C8B-B14F-4D97-AF65-F5344CB8AC3E}">
        <p14:creationId xmlns:p14="http://schemas.microsoft.com/office/powerpoint/2010/main" val="1902386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lstStyle/>
          <a:p>
            <a:pPr algn="ctr"/>
            <a:r>
              <a:rPr lang="en-US" dirty="0">
                <a:latin typeface="Lucida Bright" panose="02040602050505020304" pitchFamily="18" charset="0"/>
              </a:rPr>
              <a:t>INBOX FEATURES cont.</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179518"/>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Content Placeholder 20">
            <a:extLst>
              <a:ext uri="{FF2B5EF4-FFF2-40B4-BE49-F238E27FC236}">
                <a16:creationId xmlns:a16="http://schemas.microsoft.com/office/drawing/2014/main" id="{441E120C-7DC1-75BE-8261-58D810BF1DC8}"/>
              </a:ext>
            </a:extLst>
          </p:cNvPr>
          <p:cNvSpPr>
            <a:spLocks noGrp="1"/>
          </p:cNvSpPr>
          <p:nvPr>
            <p:ph idx="1"/>
          </p:nvPr>
        </p:nvSpPr>
        <p:spPr/>
        <p:txBody>
          <a:bodyPr/>
          <a:lstStyle/>
          <a:p>
            <a:r>
              <a:rPr lang="en-US" dirty="0"/>
              <a:t>Press and hold “shift” on your keyboard and click the message range that you would like to “done” and then press done. DON’T REMOVE TASKS. </a:t>
            </a:r>
          </a:p>
          <a:p>
            <a:endParaRPr lang="en-US" dirty="0"/>
          </a:p>
          <a:p>
            <a:endParaRPr lang="en-US" dirty="0"/>
          </a:p>
        </p:txBody>
      </p:sp>
      <p:pic>
        <p:nvPicPr>
          <p:cNvPr id="9" name="Picture 8">
            <a:extLst>
              <a:ext uri="{FF2B5EF4-FFF2-40B4-BE49-F238E27FC236}">
                <a16:creationId xmlns:a16="http://schemas.microsoft.com/office/drawing/2014/main" id="{C6D889B0-5161-1771-5A99-00307E1BE89D}"/>
              </a:ext>
            </a:extLst>
          </p:cNvPr>
          <p:cNvPicPr>
            <a:picLocks noChangeAspect="1"/>
          </p:cNvPicPr>
          <p:nvPr/>
        </p:nvPicPr>
        <p:blipFill>
          <a:blip r:embed="rId2"/>
          <a:stretch>
            <a:fillRect/>
          </a:stretch>
        </p:blipFill>
        <p:spPr>
          <a:xfrm>
            <a:off x="2218427" y="2957940"/>
            <a:ext cx="7755146" cy="3534935"/>
          </a:xfrm>
          <a:prstGeom prst="rect">
            <a:avLst/>
          </a:prstGeom>
        </p:spPr>
      </p:pic>
    </p:spTree>
    <p:extLst>
      <p:ext uri="{BB962C8B-B14F-4D97-AF65-F5344CB8AC3E}">
        <p14:creationId xmlns:p14="http://schemas.microsoft.com/office/powerpoint/2010/main" val="4242636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lstStyle/>
          <a:p>
            <a:pPr algn="ctr"/>
            <a:r>
              <a:rPr lang="en-US" dirty="0">
                <a:latin typeface="Lucida Bright" panose="02040602050505020304" pitchFamily="18" charset="0"/>
              </a:rPr>
              <a:t>INBOX FILTERS</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179518"/>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12">
            <a:extLst>
              <a:ext uri="{FF2B5EF4-FFF2-40B4-BE49-F238E27FC236}">
                <a16:creationId xmlns:a16="http://schemas.microsoft.com/office/drawing/2014/main" id="{A1E4ED50-634E-5C59-FD79-E51BD7E8CA9B}"/>
              </a:ext>
            </a:extLst>
          </p:cNvPr>
          <p:cNvSpPr>
            <a:spLocks noGrp="1"/>
          </p:cNvSpPr>
          <p:nvPr>
            <p:ph idx="1"/>
          </p:nvPr>
        </p:nvSpPr>
        <p:spPr/>
        <p:txBody>
          <a:bodyPr/>
          <a:lstStyle/>
          <a:p>
            <a:r>
              <a:rPr lang="en-US" dirty="0"/>
              <a:t>Set Inbox Filters by clicking on the “filter” dropdown menu.</a:t>
            </a:r>
          </a:p>
          <a:p>
            <a:endParaRPr lang="en-US" dirty="0"/>
          </a:p>
        </p:txBody>
      </p:sp>
      <p:pic>
        <p:nvPicPr>
          <p:cNvPr id="15" name="Picture 14">
            <a:extLst>
              <a:ext uri="{FF2B5EF4-FFF2-40B4-BE49-F238E27FC236}">
                <a16:creationId xmlns:a16="http://schemas.microsoft.com/office/drawing/2014/main" id="{F47749E1-C5B2-0B37-D6B5-85D2FC3F9686}"/>
              </a:ext>
            </a:extLst>
          </p:cNvPr>
          <p:cNvPicPr>
            <a:picLocks noChangeAspect="1"/>
          </p:cNvPicPr>
          <p:nvPr/>
        </p:nvPicPr>
        <p:blipFill>
          <a:blip r:embed="rId2"/>
          <a:stretch>
            <a:fillRect/>
          </a:stretch>
        </p:blipFill>
        <p:spPr>
          <a:xfrm>
            <a:off x="2208266" y="2321082"/>
            <a:ext cx="7536677" cy="3649339"/>
          </a:xfrm>
          <a:prstGeom prst="rect">
            <a:avLst/>
          </a:prstGeom>
        </p:spPr>
      </p:pic>
    </p:spTree>
    <p:extLst>
      <p:ext uri="{BB962C8B-B14F-4D97-AF65-F5344CB8AC3E}">
        <p14:creationId xmlns:p14="http://schemas.microsoft.com/office/powerpoint/2010/main" val="4235517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lstStyle/>
          <a:p>
            <a:pPr algn="ctr"/>
            <a:r>
              <a:rPr lang="en-US" dirty="0">
                <a:latin typeface="Lucida Bright" panose="02040602050505020304" pitchFamily="18" charset="0"/>
              </a:rPr>
              <a:t>INBOX FILTERS cont.</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179518"/>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12">
            <a:extLst>
              <a:ext uri="{FF2B5EF4-FFF2-40B4-BE49-F238E27FC236}">
                <a16:creationId xmlns:a16="http://schemas.microsoft.com/office/drawing/2014/main" id="{A1E4ED50-634E-5C59-FD79-E51BD7E8CA9B}"/>
              </a:ext>
            </a:extLst>
          </p:cNvPr>
          <p:cNvSpPr>
            <a:spLocks noGrp="1"/>
          </p:cNvSpPr>
          <p:nvPr>
            <p:ph idx="1"/>
          </p:nvPr>
        </p:nvSpPr>
        <p:spPr/>
        <p:txBody>
          <a:bodyPr/>
          <a:lstStyle/>
          <a:p>
            <a:r>
              <a:rPr lang="en-US" dirty="0"/>
              <a:t>Inbox filters are extremely useful for locating tasks assigned to/created by specific users such as nurses, residents, or preceptors. </a:t>
            </a:r>
          </a:p>
          <a:p>
            <a:r>
              <a:rPr lang="en-US" dirty="0"/>
              <a:t>The two options that assist in locating tasks that are tied into specific users are the “assigned to” and “created by” expandable menus in the filter section.</a:t>
            </a:r>
          </a:p>
          <a:p>
            <a:endParaRPr lang="en-US" dirty="0"/>
          </a:p>
        </p:txBody>
      </p:sp>
      <p:pic>
        <p:nvPicPr>
          <p:cNvPr id="8" name="Picture 7">
            <a:extLst>
              <a:ext uri="{FF2B5EF4-FFF2-40B4-BE49-F238E27FC236}">
                <a16:creationId xmlns:a16="http://schemas.microsoft.com/office/drawing/2014/main" id="{DECE5218-41D7-43B9-595B-E95281565E0C}"/>
              </a:ext>
            </a:extLst>
          </p:cNvPr>
          <p:cNvPicPr>
            <a:picLocks noChangeAspect="1"/>
          </p:cNvPicPr>
          <p:nvPr/>
        </p:nvPicPr>
        <p:blipFill>
          <a:blip r:embed="rId2"/>
          <a:stretch>
            <a:fillRect/>
          </a:stretch>
        </p:blipFill>
        <p:spPr>
          <a:xfrm>
            <a:off x="3804899" y="3623094"/>
            <a:ext cx="4582201" cy="2993366"/>
          </a:xfrm>
          <a:prstGeom prst="rect">
            <a:avLst/>
          </a:prstGeom>
        </p:spPr>
      </p:pic>
    </p:spTree>
    <p:extLst>
      <p:ext uri="{BB962C8B-B14F-4D97-AF65-F5344CB8AC3E}">
        <p14:creationId xmlns:p14="http://schemas.microsoft.com/office/powerpoint/2010/main" val="3140033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lstStyle/>
          <a:p>
            <a:pPr algn="ctr"/>
            <a:r>
              <a:rPr lang="en-US" dirty="0">
                <a:latin typeface="Lucida Bright" panose="02040602050505020304" pitchFamily="18" charset="0"/>
              </a:rPr>
              <a:t>INBOX FILTERS cont.</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179518"/>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12">
            <a:extLst>
              <a:ext uri="{FF2B5EF4-FFF2-40B4-BE49-F238E27FC236}">
                <a16:creationId xmlns:a16="http://schemas.microsoft.com/office/drawing/2014/main" id="{A1E4ED50-634E-5C59-FD79-E51BD7E8CA9B}"/>
              </a:ext>
            </a:extLst>
          </p:cNvPr>
          <p:cNvSpPr>
            <a:spLocks noGrp="1"/>
          </p:cNvSpPr>
          <p:nvPr>
            <p:ph idx="1"/>
          </p:nvPr>
        </p:nvSpPr>
        <p:spPr/>
        <p:txBody>
          <a:bodyPr/>
          <a:lstStyle/>
          <a:p>
            <a:r>
              <a:rPr lang="en-US" dirty="0"/>
              <a:t>There are also other useful filters that can be utilized to locate tasks that may be overdue or marked urgent.</a:t>
            </a:r>
          </a:p>
          <a:p>
            <a:r>
              <a:rPr lang="en-US" b="1" u="sng" dirty="0"/>
              <a:t>REMEMBER</a:t>
            </a:r>
            <a:r>
              <a:rPr lang="en-US" dirty="0"/>
              <a:t>: Once you are done using a filter, be sure to click the “x” within the filter button to restore the inbox list view to normal as to show all active tasks within the list. </a:t>
            </a:r>
          </a:p>
          <a:p>
            <a:pPr marL="0" indent="0">
              <a:buNone/>
            </a:pPr>
            <a:endParaRPr lang="en-US" dirty="0"/>
          </a:p>
        </p:txBody>
      </p:sp>
      <p:pic>
        <p:nvPicPr>
          <p:cNvPr id="10" name="Picture 9">
            <a:extLst>
              <a:ext uri="{FF2B5EF4-FFF2-40B4-BE49-F238E27FC236}">
                <a16:creationId xmlns:a16="http://schemas.microsoft.com/office/drawing/2014/main" id="{ADF07DCD-200E-AF53-101C-7545973CAEBE}"/>
              </a:ext>
            </a:extLst>
          </p:cNvPr>
          <p:cNvPicPr>
            <a:picLocks noChangeAspect="1"/>
          </p:cNvPicPr>
          <p:nvPr/>
        </p:nvPicPr>
        <p:blipFill>
          <a:blip r:embed="rId2"/>
          <a:stretch>
            <a:fillRect/>
          </a:stretch>
        </p:blipFill>
        <p:spPr>
          <a:xfrm>
            <a:off x="838200" y="4001294"/>
            <a:ext cx="4896533" cy="2638793"/>
          </a:xfrm>
          <a:prstGeom prst="rect">
            <a:avLst/>
          </a:prstGeom>
        </p:spPr>
      </p:pic>
      <p:sp>
        <p:nvSpPr>
          <p:cNvPr id="11" name="Arrow: Right 10">
            <a:extLst>
              <a:ext uri="{FF2B5EF4-FFF2-40B4-BE49-F238E27FC236}">
                <a16:creationId xmlns:a16="http://schemas.microsoft.com/office/drawing/2014/main" id="{93FF69A3-F390-AEDE-7B89-0ED18459899B}"/>
              </a:ext>
            </a:extLst>
          </p:cNvPr>
          <p:cNvSpPr/>
          <p:nvPr/>
        </p:nvSpPr>
        <p:spPr>
          <a:xfrm>
            <a:off x="5922607" y="5100716"/>
            <a:ext cx="900023" cy="439948"/>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C13CE20-1A82-89CC-F9A3-D0B63843C383}"/>
              </a:ext>
            </a:extLst>
          </p:cNvPr>
          <p:cNvPicPr>
            <a:picLocks noChangeAspect="1"/>
          </p:cNvPicPr>
          <p:nvPr/>
        </p:nvPicPr>
        <p:blipFill>
          <a:blip r:embed="rId3"/>
          <a:stretch>
            <a:fillRect/>
          </a:stretch>
        </p:blipFill>
        <p:spPr>
          <a:xfrm>
            <a:off x="6948950" y="4001294"/>
            <a:ext cx="4953691" cy="2619741"/>
          </a:xfrm>
          <a:prstGeom prst="rect">
            <a:avLst/>
          </a:prstGeom>
        </p:spPr>
      </p:pic>
    </p:spTree>
    <p:extLst>
      <p:ext uri="{BB962C8B-B14F-4D97-AF65-F5344CB8AC3E}">
        <p14:creationId xmlns:p14="http://schemas.microsoft.com/office/powerpoint/2010/main" val="716821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lstStyle/>
          <a:p>
            <a:pPr algn="ctr"/>
            <a:r>
              <a:rPr lang="en-US" dirty="0">
                <a:latin typeface="Lucida Bright" panose="02040602050505020304" pitchFamily="18" charset="0"/>
              </a:rPr>
              <a:t>INBOX Starting a New Task</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179518"/>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12">
            <a:extLst>
              <a:ext uri="{FF2B5EF4-FFF2-40B4-BE49-F238E27FC236}">
                <a16:creationId xmlns:a16="http://schemas.microsoft.com/office/drawing/2014/main" id="{A1E4ED50-634E-5C59-FD79-E51BD7E8CA9B}"/>
              </a:ext>
            </a:extLst>
          </p:cNvPr>
          <p:cNvSpPr>
            <a:spLocks noGrp="1"/>
          </p:cNvSpPr>
          <p:nvPr>
            <p:ph idx="1"/>
          </p:nvPr>
        </p:nvSpPr>
        <p:spPr/>
        <p:txBody>
          <a:bodyPr/>
          <a:lstStyle/>
          <a:p>
            <a:r>
              <a:rPr lang="en-US" dirty="0"/>
              <a:t>To start a new task, use the following icon which is embedded throughout EHR </a:t>
            </a:r>
          </a:p>
          <a:p>
            <a:pPr marL="0" indent="0">
              <a:buNone/>
            </a:pPr>
            <a:endParaRPr lang="en-US" dirty="0"/>
          </a:p>
        </p:txBody>
      </p:sp>
      <p:pic>
        <p:nvPicPr>
          <p:cNvPr id="3" name="Picture 2">
            <a:extLst>
              <a:ext uri="{FF2B5EF4-FFF2-40B4-BE49-F238E27FC236}">
                <a16:creationId xmlns:a16="http://schemas.microsoft.com/office/drawing/2014/main" id="{0E4D1CF0-71BB-AECB-F2BE-7644E57AC211}"/>
              </a:ext>
            </a:extLst>
          </p:cNvPr>
          <p:cNvPicPr>
            <a:picLocks noChangeAspect="1"/>
          </p:cNvPicPr>
          <p:nvPr/>
        </p:nvPicPr>
        <p:blipFill>
          <a:blip r:embed="rId2"/>
          <a:stretch>
            <a:fillRect/>
          </a:stretch>
        </p:blipFill>
        <p:spPr>
          <a:xfrm>
            <a:off x="3898766" y="2265765"/>
            <a:ext cx="2905125" cy="781050"/>
          </a:xfrm>
          <a:prstGeom prst="rect">
            <a:avLst/>
          </a:prstGeom>
        </p:spPr>
      </p:pic>
      <p:pic>
        <p:nvPicPr>
          <p:cNvPr id="8" name="Picture 7">
            <a:extLst>
              <a:ext uri="{FF2B5EF4-FFF2-40B4-BE49-F238E27FC236}">
                <a16:creationId xmlns:a16="http://schemas.microsoft.com/office/drawing/2014/main" id="{2360469F-09E3-E9EB-0C1F-409B95CACDE6}"/>
              </a:ext>
            </a:extLst>
          </p:cNvPr>
          <p:cNvPicPr>
            <a:picLocks noChangeAspect="1"/>
          </p:cNvPicPr>
          <p:nvPr/>
        </p:nvPicPr>
        <p:blipFill>
          <a:blip r:embed="rId3"/>
          <a:stretch>
            <a:fillRect/>
          </a:stretch>
        </p:blipFill>
        <p:spPr>
          <a:xfrm>
            <a:off x="2770836" y="3171361"/>
            <a:ext cx="6650328" cy="3346121"/>
          </a:xfrm>
          <a:prstGeom prst="rect">
            <a:avLst/>
          </a:prstGeom>
        </p:spPr>
      </p:pic>
    </p:spTree>
    <p:extLst>
      <p:ext uri="{BB962C8B-B14F-4D97-AF65-F5344CB8AC3E}">
        <p14:creationId xmlns:p14="http://schemas.microsoft.com/office/powerpoint/2010/main" val="1587964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0D3D0D-F876-D322-887C-2AC83D1748D9}"/>
              </a:ext>
            </a:extLst>
          </p:cNvPr>
          <p:cNvPicPr>
            <a:picLocks noChangeAspect="1"/>
          </p:cNvPicPr>
          <p:nvPr/>
        </p:nvPicPr>
        <p:blipFill>
          <a:blip r:embed="rId2"/>
          <a:stretch>
            <a:fillRect/>
          </a:stretch>
        </p:blipFill>
        <p:spPr>
          <a:xfrm>
            <a:off x="587229" y="3139946"/>
            <a:ext cx="10564699" cy="3562847"/>
          </a:xfrm>
          <a:prstGeom prst="rect">
            <a:avLst/>
          </a:prstGeom>
        </p:spPr>
      </p:pic>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lstStyle/>
          <a:p>
            <a:pPr algn="ctr"/>
            <a:r>
              <a:rPr lang="en-US" dirty="0">
                <a:latin typeface="Lucida Bright" panose="02040602050505020304" pitchFamily="18" charset="0"/>
              </a:rPr>
              <a:t>Verify Patient Results - Reassign</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267400"/>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12">
            <a:extLst>
              <a:ext uri="{FF2B5EF4-FFF2-40B4-BE49-F238E27FC236}">
                <a16:creationId xmlns:a16="http://schemas.microsoft.com/office/drawing/2014/main" id="{A1E4ED50-634E-5C59-FD79-E51BD7E8CA9B}"/>
              </a:ext>
            </a:extLst>
          </p:cNvPr>
          <p:cNvSpPr>
            <a:spLocks noGrp="1"/>
          </p:cNvSpPr>
          <p:nvPr>
            <p:ph idx="1"/>
          </p:nvPr>
        </p:nvSpPr>
        <p:spPr/>
        <p:txBody>
          <a:bodyPr>
            <a:normAutofit/>
          </a:bodyPr>
          <a:lstStyle/>
          <a:p>
            <a:r>
              <a:rPr lang="en-US" sz="2000" dirty="0"/>
              <a:t>Changing the “verify patient results” task can no longer be done through tasks/inbox.</a:t>
            </a:r>
          </a:p>
          <a:p>
            <a:r>
              <a:rPr lang="en-US" sz="2000" dirty="0"/>
              <a:t>The work around for this process is to change it from the worklist.</a:t>
            </a:r>
          </a:p>
          <a:p>
            <a:r>
              <a:rPr lang="en-US" sz="2000" dirty="0"/>
              <a:t>Note: Precepting physicians can send verify results task to residents using this method.</a:t>
            </a:r>
          </a:p>
        </p:txBody>
      </p:sp>
    </p:spTree>
    <p:extLst>
      <p:ext uri="{BB962C8B-B14F-4D97-AF65-F5344CB8AC3E}">
        <p14:creationId xmlns:p14="http://schemas.microsoft.com/office/powerpoint/2010/main" val="2461691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66B151-A4EA-5311-AA9D-16C49AC24B08}"/>
              </a:ext>
            </a:extLst>
          </p:cNvPr>
          <p:cNvSpPr>
            <a:spLocks noGrp="1"/>
          </p:cNvSpPr>
          <p:nvPr>
            <p:ph type="ctrTitle"/>
          </p:nvPr>
        </p:nvSpPr>
        <p:spPr>
          <a:xfrm>
            <a:off x="1524000" y="1122363"/>
            <a:ext cx="9144000" cy="1929930"/>
          </a:xfrm>
        </p:spPr>
        <p:txBody>
          <a:bodyPr>
            <a:normAutofit fontScale="90000"/>
          </a:bodyPr>
          <a:lstStyle/>
          <a:p>
            <a:r>
              <a:rPr lang="en-US" dirty="0">
                <a:latin typeface="Lucida Bright" panose="02040602050505020304" pitchFamily="18" charset="0"/>
              </a:rPr>
              <a:t>Important Dates:</a:t>
            </a:r>
            <a:br>
              <a:rPr lang="en-US" dirty="0">
                <a:latin typeface="Lucida Bright" panose="02040602050505020304" pitchFamily="18" charset="0"/>
              </a:rPr>
            </a:br>
            <a:br>
              <a:rPr lang="en-US" dirty="0">
                <a:latin typeface="Lucida Bright" panose="02040602050505020304" pitchFamily="18" charset="0"/>
              </a:rPr>
            </a:br>
            <a:endParaRPr lang="en-US" dirty="0">
              <a:latin typeface="Lucida Bright" panose="02040602050505020304" pitchFamily="18" charset="0"/>
            </a:endParaRP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7A64A12-022C-BE3E-627E-D6E1DD731F58}"/>
              </a:ext>
            </a:extLst>
          </p:cNvPr>
          <p:cNvGrpSpPr/>
          <p:nvPr/>
        </p:nvGrpSpPr>
        <p:grpSpPr>
          <a:xfrm>
            <a:off x="5351329" y="3509963"/>
            <a:ext cx="1489342" cy="327171"/>
            <a:chOff x="5344127" y="1600200"/>
            <a:chExt cx="1489342" cy="327171"/>
          </a:xfrm>
        </p:grpSpPr>
        <p:sp>
          <p:nvSpPr>
            <p:cNvPr id="8" name="Minus Sign 7">
              <a:extLst>
                <a:ext uri="{FF2B5EF4-FFF2-40B4-BE49-F238E27FC236}">
                  <a16:creationId xmlns:a16="http://schemas.microsoft.com/office/drawing/2014/main" id="{D6BBD558-B210-6AE8-BE86-BB3560984C62}"/>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Sign 8">
              <a:extLst>
                <a:ext uri="{FF2B5EF4-FFF2-40B4-BE49-F238E27FC236}">
                  <a16:creationId xmlns:a16="http://schemas.microsoft.com/office/drawing/2014/main" id="{8872AFCF-1DB8-E4F8-2F81-C4C12F4019CB}"/>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1E5364D6-AB61-C18C-1D1A-9847CFCA215D}"/>
              </a:ext>
            </a:extLst>
          </p:cNvPr>
          <p:cNvSpPr txBox="1"/>
          <p:nvPr/>
        </p:nvSpPr>
        <p:spPr>
          <a:xfrm>
            <a:off x="1249251" y="2034862"/>
            <a:ext cx="9684912" cy="2862322"/>
          </a:xfrm>
          <a:prstGeom prst="rect">
            <a:avLst/>
          </a:prstGeom>
          <a:noFill/>
        </p:spPr>
        <p:txBody>
          <a:bodyPr wrap="square" rtlCol="0">
            <a:spAutoFit/>
          </a:bodyPr>
          <a:lstStyle/>
          <a:p>
            <a:pPr marL="285750" indent="-285750">
              <a:buFont typeface="Arial" panose="020B0604020202020204" pitchFamily="34" charset="0"/>
              <a:buChar char="•"/>
            </a:pPr>
            <a:r>
              <a:rPr lang="en-US" sz="3600" dirty="0"/>
              <a:t>August 11</a:t>
            </a:r>
            <a:r>
              <a:rPr lang="en-US" sz="3600" baseline="30000" dirty="0"/>
              <a:t>th</a:t>
            </a:r>
            <a:r>
              <a:rPr lang="en-US" sz="3600" dirty="0"/>
              <a:t>- System will go down (approx. 5 hours) at 7pm for a database switch</a:t>
            </a:r>
          </a:p>
          <a:p>
            <a:pPr marL="285750" indent="-285750">
              <a:buFont typeface="Arial" panose="020B0604020202020204" pitchFamily="34" charset="0"/>
              <a:buChar char="•"/>
            </a:pPr>
            <a:r>
              <a:rPr lang="en-US" sz="3600" dirty="0"/>
              <a:t>August 25</a:t>
            </a:r>
            <a:r>
              <a:rPr lang="en-US" sz="3600" baseline="30000" dirty="0"/>
              <a:t>th</a:t>
            </a:r>
            <a:r>
              <a:rPr lang="en-US" sz="3600" dirty="0"/>
              <a:t>- System will go down (all weekend) at 7pm for the upgrade</a:t>
            </a:r>
          </a:p>
          <a:p>
            <a:pPr marL="285750" indent="-285750">
              <a:buFont typeface="Arial" panose="020B0604020202020204" pitchFamily="34" charset="0"/>
              <a:buChar char="•"/>
            </a:pPr>
            <a:r>
              <a:rPr lang="en-US" sz="3600" dirty="0"/>
              <a:t>August 28</a:t>
            </a:r>
            <a:r>
              <a:rPr lang="en-US" sz="3600" baseline="30000" dirty="0"/>
              <a:t>th</a:t>
            </a:r>
            <a:r>
              <a:rPr lang="en-US" sz="3600" dirty="0"/>
              <a:t>- V22 Allscripts Go Live</a:t>
            </a:r>
          </a:p>
        </p:txBody>
      </p:sp>
    </p:spTree>
    <p:extLst>
      <p:ext uri="{BB962C8B-B14F-4D97-AF65-F5344CB8AC3E}">
        <p14:creationId xmlns:p14="http://schemas.microsoft.com/office/powerpoint/2010/main" val="2607707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normAutofit/>
          </a:bodyPr>
          <a:lstStyle/>
          <a:p>
            <a:pPr algn="ctr"/>
            <a:r>
              <a:rPr lang="en-US" sz="4000" dirty="0">
                <a:latin typeface="Lucida Bright" panose="02040602050505020304" pitchFamily="18" charset="0"/>
              </a:rPr>
              <a:t>Hierarchical Condition Categories (HCC)</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267400"/>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12">
            <a:extLst>
              <a:ext uri="{FF2B5EF4-FFF2-40B4-BE49-F238E27FC236}">
                <a16:creationId xmlns:a16="http://schemas.microsoft.com/office/drawing/2014/main" id="{A1E4ED50-634E-5C59-FD79-E51BD7E8CA9B}"/>
              </a:ext>
            </a:extLst>
          </p:cNvPr>
          <p:cNvSpPr>
            <a:spLocks noGrp="1"/>
          </p:cNvSpPr>
          <p:nvPr>
            <p:ph idx="1"/>
          </p:nvPr>
        </p:nvSpPr>
        <p:spPr/>
        <p:txBody>
          <a:bodyPr>
            <a:normAutofit/>
          </a:bodyPr>
          <a:lstStyle/>
          <a:p>
            <a:r>
              <a:rPr lang="en-US" sz="2000" dirty="0"/>
              <a:t>Bell will illuminate orange when there are HCC codes that need to be assessed this calendar year</a:t>
            </a:r>
          </a:p>
          <a:p>
            <a:endParaRPr lang="en-US" sz="2000" dirty="0"/>
          </a:p>
        </p:txBody>
      </p:sp>
      <p:pic>
        <p:nvPicPr>
          <p:cNvPr id="3" name="Picture 2">
            <a:extLst>
              <a:ext uri="{FF2B5EF4-FFF2-40B4-BE49-F238E27FC236}">
                <a16:creationId xmlns:a16="http://schemas.microsoft.com/office/drawing/2014/main" id="{FB95488C-D225-AE9A-C9D6-F3ECF486AE4D}"/>
              </a:ext>
            </a:extLst>
          </p:cNvPr>
          <p:cNvPicPr>
            <a:picLocks noChangeAspect="1"/>
          </p:cNvPicPr>
          <p:nvPr/>
        </p:nvPicPr>
        <p:blipFill>
          <a:blip r:embed="rId2"/>
          <a:stretch>
            <a:fillRect/>
          </a:stretch>
        </p:blipFill>
        <p:spPr>
          <a:xfrm>
            <a:off x="1520747" y="3257380"/>
            <a:ext cx="3467100" cy="847725"/>
          </a:xfrm>
          <a:prstGeom prst="rect">
            <a:avLst/>
          </a:prstGeom>
        </p:spPr>
      </p:pic>
      <p:pic>
        <p:nvPicPr>
          <p:cNvPr id="14" name="Picture 13">
            <a:extLst>
              <a:ext uri="{FF2B5EF4-FFF2-40B4-BE49-F238E27FC236}">
                <a16:creationId xmlns:a16="http://schemas.microsoft.com/office/drawing/2014/main" id="{8B8C6EAE-DFFC-EC11-8609-AFB59348A5E5}"/>
              </a:ext>
            </a:extLst>
          </p:cNvPr>
          <p:cNvPicPr>
            <a:picLocks noChangeAspect="1"/>
          </p:cNvPicPr>
          <p:nvPr/>
        </p:nvPicPr>
        <p:blipFill>
          <a:blip r:embed="rId3"/>
          <a:stretch>
            <a:fillRect/>
          </a:stretch>
        </p:blipFill>
        <p:spPr>
          <a:xfrm>
            <a:off x="5868977" y="2338217"/>
            <a:ext cx="2943225" cy="3533775"/>
          </a:xfrm>
          <a:prstGeom prst="rect">
            <a:avLst/>
          </a:prstGeom>
        </p:spPr>
      </p:pic>
    </p:spTree>
    <p:extLst>
      <p:ext uri="{BB962C8B-B14F-4D97-AF65-F5344CB8AC3E}">
        <p14:creationId xmlns:p14="http://schemas.microsoft.com/office/powerpoint/2010/main" val="3489363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normAutofit/>
          </a:bodyPr>
          <a:lstStyle/>
          <a:p>
            <a:pPr algn="ctr"/>
            <a:r>
              <a:rPr lang="en-US" sz="4000" dirty="0">
                <a:latin typeface="Lucida Bright" panose="02040602050505020304" pitchFamily="18" charset="0"/>
              </a:rPr>
              <a:t>Risk Adjustment Factor (RAF) Score</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267400"/>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12">
            <a:extLst>
              <a:ext uri="{FF2B5EF4-FFF2-40B4-BE49-F238E27FC236}">
                <a16:creationId xmlns:a16="http://schemas.microsoft.com/office/drawing/2014/main" id="{A1E4ED50-634E-5C59-FD79-E51BD7E8CA9B}"/>
              </a:ext>
            </a:extLst>
          </p:cNvPr>
          <p:cNvSpPr>
            <a:spLocks noGrp="1"/>
          </p:cNvSpPr>
          <p:nvPr>
            <p:ph idx="1"/>
          </p:nvPr>
        </p:nvSpPr>
        <p:spPr/>
        <p:txBody>
          <a:bodyPr>
            <a:normAutofit/>
          </a:bodyPr>
          <a:lstStyle/>
          <a:p>
            <a:r>
              <a:rPr lang="en-US" sz="2000" dirty="0"/>
              <a:t>The bell will have a blue dot beside it when the RAF score has not been viewed</a:t>
            </a:r>
          </a:p>
          <a:p>
            <a:endParaRPr lang="en-US" sz="2000" dirty="0"/>
          </a:p>
        </p:txBody>
      </p:sp>
      <p:pic>
        <p:nvPicPr>
          <p:cNvPr id="2" name="Picture 1">
            <a:extLst>
              <a:ext uri="{FF2B5EF4-FFF2-40B4-BE49-F238E27FC236}">
                <a16:creationId xmlns:a16="http://schemas.microsoft.com/office/drawing/2014/main" id="{D72D6A61-76CD-A208-40C4-E16F9C9FD0F0}"/>
              </a:ext>
            </a:extLst>
          </p:cNvPr>
          <p:cNvPicPr>
            <a:picLocks noChangeAspect="1"/>
          </p:cNvPicPr>
          <p:nvPr/>
        </p:nvPicPr>
        <p:blipFill>
          <a:blip r:embed="rId2"/>
          <a:stretch>
            <a:fillRect/>
          </a:stretch>
        </p:blipFill>
        <p:spPr>
          <a:xfrm>
            <a:off x="293614" y="3182546"/>
            <a:ext cx="3467100" cy="847725"/>
          </a:xfrm>
          <a:prstGeom prst="rect">
            <a:avLst/>
          </a:prstGeom>
        </p:spPr>
      </p:pic>
      <p:pic>
        <p:nvPicPr>
          <p:cNvPr id="7" name="Picture 6">
            <a:extLst>
              <a:ext uri="{FF2B5EF4-FFF2-40B4-BE49-F238E27FC236}">
                <a16:creationId xmlns:a16="http://schemas.microsoft.com/office/drawing/2014/main" id="{ABE5D15E-2F37-107F-128C-4F89B001728E}"/>
              </a:ext>
            </a:extLst>
          </p:cNvPr>
          <p:cNvPicPr>
            <a:picLocks noChangeAspect="1"/>
          </p:cNvPicPr>
          <p:nvPr/>
        </p:nvPicPr>
        <p:blipFill>
          <a:blip r:embed="rId3"/>
          <a:stretch>
            <a:fillRect/>
          </a:stretch>
        </p:blipFill>
        <p:spPr>
          <a:xfrm>
            <a:off x="4311749" y="2496846"/>
            <a:ext cx="2943225" cy="3467100"/>
          </a:xfrm>
          <a:prstGeom prst="rect">
            <a:avLst/>
          </a:prstGeom>
        </p:spPr>
      </p:pic>
      <p:pic>
        <p:nvPicPr>
          <p:cNvPr id="10" name="Picture 9">
            <a:extLst>
              <a:ext uri="{FF2B5EF4-FFF2-40B4-BE49-F238E27FC236}">
                <a16:creationId xmlns:a16="http://schemas.microsoft.com/office/drawing/2014/main" id="{F28FEF57-92C3-29D4-E5CB-6B01090D8EC2}"/>
              </a:ext>
            </a:extLst>
          </p:cNvPr>
          <p:cNvPicPr>
            <a:picLocks noChangeAspect="1"/>
          </p:cNvPicPr>
          <p:nvPr/>
        </p:nvPicPr>
        <p:blipFill>
          <a:blip r:embed="rId4"/>
          <a:stretch>
            <a:fillRect/>
          </a:stretch>
        </p:blipFill>
        <p:spPr>
          <a:xfrm>
            <a:off x="8093174" y="2496846"/>
            <a:ext cx="2895600" cy="3467100"/>
          </a:xfrm>
          <a:prstGeom prst="rect">
            <a:avLst/>
          </a:prstGeom>
        </p:spPr>
      </p:pic>
    </p:spTree>
    <p:extLst>
      <p:ext uri="{BB962C8B-B14F-4D97-AF65-F5344CB8AC3E}">
        <p14:creationId xmlns:p14="http://schemas.microsoft.com/office/powerpoint/2010/main" val="2098446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normAutofit/>
          </a:bodyPr>
          <a:lstStyle/>
          <a:p>
            <a:pPr algn="ctr"/>
            <a:r>
              <a:rPr lang="en-US" sz="4000" dirty="0">
                <a:latin typeface="Lucida Bright" panose="02040602050505020304" pitchFamily="18" charset="0"/>
              </a:rPr>
              <a:t>CSMD/PDMP</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267400"/>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D23BA43A-24D2-BEB3-800B-4E465404B750}"/>
              </a:ext>
            </a:extLst>
          </p:cNvPr>
          <p:cNvSpPr/>
          <p:nvPr/>
        </p:nvSpPr>
        <p:spPr>
          <a:xfrm>
            <a:off x="2279561" y="6181859"/>
            <a:ext cx="4365938"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862FF14-0E92-3B28-BB0B-4C2D89DF2D74}"/>
              </a:ext>
            </a:extLst>
          </p:cNvPr>
          <p:cNvPicPr>
            <a:picLocks noChangeAspect="1"/>
          </p:cNvPicPr>
          <p:nvPr/>
        </p:nvPicPr>
        <p:blipFill>
          <a:blip r:embed="rId2"/>
          <a:stretch>
            <a:fillRect/>
          </a:stretch>
        </p:blipFill>
        <p:spPr>
          <a:xfrm>
            <a:off x="1931831" y="2757487"/>
            <a:ext cx="7868992" cy="2690276"/>
          </a:xfrm>
          <a:prstGeom prst="rect">
            <a:avLst/>
          </a:prstGeom>
        </p:spPr>
      </p:pic>
    </p:spTree>
    <p:extLst>
      <p:ext uri="{BB962C8B-B14F-4D97-AF65-F5344CB8AC3E}">
        <p14:creationId xmlns:p14="http://schemas.microsoft.com/office/powerpoint/2010/main" val="556806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normAutofit/>
          </a:bodyPr>
          <a:lstStyle/>
          <a:p>
            <a:pPr algn="ctr"/>
            <a:r>
              <a:rPr lang="en-US" sz="4000" dirty="0">
                <a:latin typeface="Lucida Bright" panose="02040602050505020304" pitchFamily="18" charset="0"/>
              </a:rPr>
              <a:t>CSMD/PDMP</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267400"/>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D23BA43A-24D2-BEB3-800B-4E465404B750}"/>
              </a:ext>
            </a:extLst>
          </p:cNvPr>
          <p:cNvSpPr/>
          <p:nvPr/>
        </p:nvSpPr>
        <p:spPr>
          <a:xfrm>
            <a:off x="2279561" y="6181859"/>
            <a:ext cx="4365938"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5A13830-701C-2AB6-C0CB-50E68A2D751C}"/>
              </a:ext>
            </a:extLst>
          </p:cNvPr>
          <p:cNvPicPr>
            <a:picLocks noChangeAspect="1"/>
          </p:cNvPicPr>
          <p:nvPr/>
        </p:nvPicPr>
        <p:blipFill>
          <a:blip r:embed="rId2"/>
          <a:stretch>
            <a:fillRect/>
          </a:stretch>
        </p:blipFill>
        <p:spPr>
          <a:xfrm>
            <a:off x="2060620" y="2852737"/>
            <a:ext cx="7688687" cy="2556390"/>
          </a:xfrm>
          <a:prstGeom prst="rect">
            <a:avLst/>
          </a:prstGeom>
        </p:spPr>
      </p:pic>
      <p:sp>
        <p:nvSpPr>
          <p:cNvPr id="19" name="Rectangle 18">
            <a:extLst>
              <a:ext uri="{FF2B5EF4-FFF2-40B4-BE49-F238E27FC236}">
                <a16:creationId xmlns:a16="http://schemas.microsoft.com/office/drawing/2014/main" id="{1A2ED825-20C2-3F0B-521F-2FF1813EAD37}"/>
              </a:ext>
            </a:extLst>
          </p:cNvPr>
          <p:cNvSpPr/>
          <p:nvPr/>
        </p:nvSpPr>
        <p:spPr>
          <a:xfrm>
            <a:off x="6645499" y="4468969"/>
            <a:ext cx="3322749" cy="13255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728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normAutofit/>
          </a:bodyPr>
          <a:lstStyle/>
          <a:p>
            <a:pPr algn="ctr"/>
            <a:r>
              <a:rPr lang="en-US" sz="4000" dirty="0">
                <a:latin typeface="Lucida Bright" panose="02040602050505020304" pitchFamily="18" charset="0"/>
              </a:rPr>
              <a:t>CSMD/PDMP</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267400"/>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D23BA43A-24D2-BEB3-800B-4E465404B750}"/>
              </a:ext>
            </a:extLst>
          </p:cNvPr>
          <p:cNvSpPr/>
          <p:nvPr/>
        </p:nvSpPr>
        <p:spPr>
          <a:xfrm>
            <a:off x="2279561" y="6181859"/>
            <a:ext cx="4365938"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9CD9D12-11EF-650F-8472-E839A5EF9C71}"/>
              </a:ext>
            </a:extLst>
          </p:cNvPr>
          <p:cNvPicPr>
            <a:picLocks noChangeAspect="1"/>
          </p:cNvPicPr>
          <p:nvPr/>
        </p:nvPicPr>
        <p:blipFill>
          <a:blip r:embed="rId2"/>
          <a:stretch>
            <a:fillRect/>
          </a:stretch>
        </p:blipFill>
        <p:spPr>
          <a:xfrm>
            <a:off x="1558344" y="2986087"/>
            <a:ext cx="8500056" cy="2023795"/>
          </a:xfrm>
          <a:prstGeom prst="rect">
            <a:avLst/>
          </a:prstGeom>
        </p:spPr>
      </p:pic>
      <p:sp>
        <p:nvSpPr>
          <p:cNvPr id="11" name="Rectangle 10">
            <a:extLst>
              <a:ext uri="{FF2B5EF4-FFF2-40B4-BE49-F238E27FC236}">
                <a16:creationId xmlns:a16="http://schemas.microsoft.com/office/drawing/2014/main" id="{F43B18EB-6F35-1159-7E4A-DF2E70E7A67A}"/>
              </a:ext>
            </a:extLst>
          </p:cNvPr>
          <p:cNvSpPr/>
          <p:nvPr/>
        </p:nvSpPr>
        <p:spPr>
          <a:xfrm>
            <a:off x="1352282" y="2562896"/>
            <a:ext cx="3309870" cy="14166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0F1F69C-4360-2F1E-B58E-5FE25223C1E6}"/>
              </a:ext>
            </a:extLst>
          </p:cNvPr>
          <p:cNvSpPr/>
          <p:nvPr/>
        </p:nvSpPr>
        <p:spPr>
          <a:xfrm>
            <a:off x="1352282" y="4803820"/>
            <a:ext cx="8190963" cy="9342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654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normAutofit/>
          </a:bodyPr>
          <a:lstStyle/>
          <a:p>
            <a:pPr algn="ctr"/>
            <a:r>
              <a:rPr lang="en-US" sz="4000" dirty="0">
                <a:latin typeface="Lucida Bright" panose="02040602050505020304" pitchFamily="18" charset="0"/>
              </a:rPr>
              <a:t>CSMD/PDMP</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267400"/>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D23BA43A-24D2-BEB3-800B-4E465404B750}"/>
              </a:ext>
            </a:extLst>
          </p:cNvPr>
          <p:cNvSpPr/>
          <p:nvPr/>
        </p:nvSpPr>
        <p:spPr>
          <a:xfrm>
            <a:off x="2279561" y="6181859"/>
            <a:ext cx="4365938"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51713AA-6460-05F1-D41A-7ABCE2624FD1}"/>
              </a:ext>
            </a:extLst>
          </p:cNvPr>
          <p:cNvPicPr>
            <a:picLocks noChangeAspect="1"/>
          </p:cNvPicPr>
          <p:nvPr/>
        </p:nvPicPr>
        <p:blipFill>
          <a:blip r:embed="rId2"/>
          <a:stretch>
            <a:fillRect/>
          </a:stretch>
        </p:blipFill>
        <p:spPr>
          <a:xfrm>
            <a:off x="2034863" y="3019424"/>
            <a:ext cx="7778838" cy="1758637"/>
          </a:xfrm>
          <a:prstGeom prst="rect">
            <a:avLst/>
          </a:prstGeom>
        </p:spPr>
      </p:pic>
      <p:sp>
        <p:nvSpPr>
          <p:cNvPr id="11" name="Rectangle 10">
            <a:extLst>
              <a:ext uri="{FF2B5EF4-FFF2-40B4-BE49-F238E27FC236}">
                <a16:creationId xmlns:a16="http://schemas.microsoft.com/office/drawing/2014/main" id="{E7CADDF8-BACD-3A07-12DC-A0F4351BBE23}"/>
              </a:ext>
            </a:extLst>
          </p:cNvPr>
          <p:cNvSpPr/>
          <p:nvPr/>
        </p:nvSpPr>
        <p:spPr>
          <a:xfrm>
            <a:off x="6400800" y="2537138"/>
            <a:ext cx="3142445" cy="891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018A92-0932-1FC8-141F-79B59A43C94B}"/>
              </a:ext>
            </a:extLst>
          </p:cNvPr>
          <p:cNvSpPr/>
          <p:nvPr/>
        </p:nvSpPr>
        <p:spPr>
          <a:xfrm>
            <a:off x="2034863" y="4327301"/>
            <a:ext cx="2743199"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378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normAutofit/>
          </a:bodyPr>
          <a:lstStyle/>
          <a:p>
            <a:pPr algn="ctr"/>
            <a:r>
              <a:rPr lang="en-US" sz="4000" dirty="0">
                <a:latin typeface="Lucida Bright" panose="02040602050505020304" pitchFamily="18" charset="0"/>
              </a:rPr>
              <a:t>CSMD/PDMP</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267400"/>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D23BA43A-24D2-BEB3-800B-4E465404B750}"/>
              </a:ext>
            </a:extLst>
          </p:cNvPr>
          <p:cNvSpPr/>
          <p:nvPr/>
        </p:nvSpPr>
        <p:spPr>
          <a:xfrm>
            <a:off x="2279561" y="6181859"/>
            <a:ext cx="4365938"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CADDF8-BACD-3A07-12DC-A0F4351BBE23}"/>
              </a:ext>
            </a:extLst>
          </p:cNvPr>
          <p:cNvSpPr/>
          <p:nvPr/>
        </p:nvSpPr>
        <p:spPr>
          <a:xfrm>
            <a:off x="6400800" y="2537138"/>
            <a:ext cx="3142445" cy="891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018A92-0932-1FC8-141F-79B59A43C94B}"/>
              </a:ext>
            </a:extLst>
          </p:cNvPr>
          <p:cNvSpPr/>
          <p:nvPr/>
        </p:nvSpPr>
        <p:spPr>
          <a:xfrm>
            <a:off x="2034863" y="4327301"/>
            <a:ext cx="2743199"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B8CF079-C7D1-2466-7B18-3F714B976C97}"/>
              </a:ext>
            </a:extLst>
          </p:cNvPr>
          <p:cNvPicPr>
            <a:picLocks noChangeAspect="1"/>
          </p:cNvPicPr>
          <p:nvPr/>
        </p:nvPicPr>
        <p:blipFill>
          <a:blip r:embed="rId2"/>
          <a:stretch>
            <a:fillRect/>
          </a:stretch>
        </p:blipFill>
        <p:spPr>
          <a:xfrm>
            <a:off x="1790163" y="2919412"/>
            <a:ext cx="8487178" cy="1961681"/>
          </a:xfrm>
          <a:prstGeom prst="rect">
            <a:avLst/>
          </a:prstGeom>
        </p:spPr>
      </p:pic>
      <p:sp>
        <p:nvSpPr>
          <p:cNvPr id="8" name="Rectangle 7">
            <a:extLst>
              <a:ext uri="{FF2B5EF4-FFF2-40B4-BE49-F238E27FC236}">
                <a16:creationId xmlns:a16="http://schemas.microsoft.com/office/drawing/2014/main" id="{0C844E1E-3F8B-45DB-3553-3F6684DBD101}"/>
              </a:ext>
            </a:extLst>
          </p:cNvPr>
          <p:cNvSpPr/>
          <p:nvPr/>
        </p:nvSpPr>
        <p:spPr>
          <a:xfrm>
            <a:off x="1609859" y="3966693"/>
            <a:ext cx="5230812" cy="10367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99BAD8-95F6-1791-5DA3-9AE841E14F30}"/>
              </a:ext>
            </a:extLst>
          </p:cNvPr>
          <p:cNvSpPr/>
          <p:nvPr/>
        </p:nvSpPr>
        <p:spPr>
          <a:xfrm>
            <a:off x="6645499" y="2665927"/>
            <a:ext cx="3631842" cy="7630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7854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normAutofit/>
          </a:bodyPr>
          <a:lstStyle/>
          <a:p>
            <a:pPr algn="ctr"/>
            <a:r>
              <a:rPr lang="en-US" sz="4000" dirty="0">
                <a:latin typeface="Lucida Bright" panose="02040602050505020304" pitchFamily="18" charset="0"/>
              </a:rPr>
              <a:t>Growth Charts</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267400"/>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D23BA43A-24D2-BEB3-800B-4E465404B750}"/>
              </a:ext>
            </a:extLst>
          </p:cNvPr>
          <p:cNvSpPr/>
          <p:nvPr/>
        </p:nvSpPr>
        <p:spPr>
          <a:xfrm>
            <a:off x="2279561" y="6181859"/>
            <a:ext cx="4365938"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CADDF8-BACD-3A07-12DC-A0F4351BBE23}"/>
              </a:ext>
            </a:extLst>
          </p:cNvPr>
          <p:cNvSpPr/>
          <p:nvPr/>
        </p:nvSpPr>
        <p:spPr>
          <a:xfrm>
            <a:off x="6400800" y="2537138"/>
            <a:ext cx="3142445" cy="891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018A92-0932-1FC8-141F-79B59A43C94B}"/>
              </a:ext>
            </a:extLst>
          </p:cNvPr>
          <p:cNvSpPr/>
          <p:nvPr/>
        </p:nvSpPr>
        <p:spPr>
          <a:xfrm>
            <a:off x="2034863" y="4327301"/>
            <a:ext cx="2743199"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844E1E-3F8B-45DB-3553-3F6684DBD101}"/>
              </a:ext>
            </a:extLst>
          </p:cNvPr>
          <p:cNvSpPr/>
          <p:nvPr/>
        </p:nvSpPr>
        <p:spPr>
          <a:xfrm>
            <a:off x="1609859" y="3966693"/>
            <a:ext cx="5230812" cy="10367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99BAD8-95F6-1791-5DA3-9AE841E14F30}"/>
              </a:ext>
            </a:extLst>
          </p:cNvPr>
          <p:cNvSpPr/>
          <p:nvPr/>
        </p:nvSpPr>
        <p:spPr>
          <a:xfrm>
            <a:off x="6645499" y="2665927"/>
            <a:ext cx="3631842" cy="7630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69EBA16-3148-0B9D-7FD6-9D1CEDC3F29F}"/>
              </a:ext>
            </a:extLst>
          </p:cNvPr>
          <p:cNvPicPr>
            <a:picLocks noChangeAspect="1"/>
          </p:cNvPicPr>
          <p:nvPr/>
        </p:nvPicPr>
        <p:blipFill>
          <a:blip r:embed="rId2"/>
          <a:stretch>
            <a:fillRect/>
          </a:stretch>
        </p:blipFill>
        <p:spPr>
          <a:xfrm>
            <a:off x="2209800" y="1690688"/>
            <a:ext cx="7772400" cy="4676774"/>
          </a:xfrm>
          <a:prstGeom prst="rect">
            <a:avLst/>
          </a:prstGeom>
        </p:spPr>
      </p:pic>
    </p:spTree>
    <p:extLst>
      <p:ext uri="{BB962C8B-B14F-4D97-AF65-F5344CB8AC3E}">
        <p14:creationId xmlns:p14="http://schemas.microsoft.com/office/powerpoint/2010/main" val="950314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normAutofit/>
          </a:bodyPr>
          <a:lstStyle/>
          <a:p>
            <a:pPr algn="ctr"/>
            <a:r>
              <a:rPr lang="en-US" sz="4000" dirty="0">
                <a:latin typeface="Lucida Bright" panose="02040602050505020304" pitchFamily="18" charset="0"/>
              </a:rPr>
              <a:t>Growth Charts</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267400"/>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D23BA43A-24D2-BEB3-800B-4E465404B750}"/>
              </a:ext>
            </a:extLst>
          </p:cNvPr>
          <p:cNvSpPr/>
          <p:nvPr/>
        </p:nvSpPr>
        <p:spPr>
          <a:xfrm>
            <a:off x="2279561" y="6181859"/>
            <a:ext cx="4365938"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CADDF8-BACD-3A07-12DC-A0F4351BBE23}"/>
              </a:ext>
            </a:extLst>
          </p:cNvPr>
          <p:cNvSpPr/>
          <p:nvPr/>
        </p:nvSpPr>
        <p:spPr>
          <a:xfrm>
            <a:off x="6400800" y="2537138"/>
            <a:ext cx="3142445" cy="891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018A92-0932-1FC8-141F-79B59A43C94B}"/>
              </a:ext>
            </a:extLst>
          </p:cNvPr>
          <p:cNvSpPr/>
          <p:nvPr/>
        </p:nvSpPr>
        <p:spPr>
          <a:xfrm>
            <a:off x="2034863" y="4327301"/>
            <a:ext cx="2743199"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844E1E-3F8B-45DB-3553-3F6684DBD101}"/>
              </a:ext>
            </a:extLst>
          </p:cNvPr>
          <p:cNvSpPr/>
          <p:nvPr/>
        </p:nvSpPr>
        <p:spPr>
          <a:xfrm>
            <a:off x="1609859" y="3966693"/>
            <a:ext cx="5230812" cy="10367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99BAD8-95F6-1791-5DA3-9AE841E14F30}"/>
              </a:ext>
            </a:extLst>
          </p:cNvPr>
          <p:cNvSpPr/>
          <p:nvPr/>
        </p:nvSpPr>
        <p:spPr>
          <a:xfrm>
            <a:off x="6645499" y="2665927"/>
            <a:ext cx="3631842" cy="7630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3469778-7C64-D991-78CE-F1CAF3EE63F8}"/>
              </a:ext>
            </a:extLst>
          </p:cNvPr>
          <p:cNvPicPr>
            <a:picLocks noChangeAspect="1"/>
          </p:cNvPicPr>
          <p:nvPr/>
        </p:nvPicPr>
        <p:blipFill>
          <a:blip r:embed="rId2"/>
          <a:stretch>
            <a:fillRect/>
          </a:stretch>
        </p:blipFill>
        <p:spPr>
          <a:xfrm>
            <a:off x="2143125" y="1594570"/>
            <a:ext cx="7905750" cy="4898305"/>
          </a:xfrm>
          <a:prstGeom prst="rect">
            <a:avLst/>
          </a:prstGeom>
        </p:spPr>
      </p:pic>
    </p:spTree>
    <p:extLst>
      <p:ext uri="{BB962C8B-B14F-4D97-AF65-F5344CB8AC3E}">
        <p14:creationId xmlns:p14="http://schemas.microsoft.com/office/powerpoint/2010/main" val="4161044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normAutofit/>
          </a:bodyPr>
          <a:lstStyle/>
          <a:p>
            <a:pPr algn="ctr"/>
            <a:r>
              <a:rPr lang="en-US" sz="4000" dirty="0">
                <a:latin typeface="Lucida Bright" panose="02040602050505020304" pitchFamily="18" charset="0"/>
              </a:rPr>
              <a:t>Growth Charts</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267400"/>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D23BA43A-24D2-BEB3-800B-4E465404B750}"/>
              </a:ext>
            </a:extLst>
          </p:cNvPr>
          <p:cNvSpPr/>
          <p:nvPr/>
        </p:nvSpPr>
        <p:spPr>
          <a:xfrm>
            <a:off x="2279561" y="6181859"/>
            <a:ext cx="4365938"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CADDF8-BACD-3A07-12DC-A0F4351BBE23}"/>
              </a:ext>
            </a:extLst>
          </p:cNvPr>
          <p:cNvSpPr/>
          <p:nvPr/>
        </p:nvSpPr>
        <p:spPr>
          <a:xfrm>
            <a:off x="6400800" y="2537138"/>
            <a:ext cx="3142445" cy="891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018A92-0932-1FC8-141F-79B59A43C94B}"/>
              </a:ext>
            </a:extLst>
          </p:cNvPr>
          <p:cNvSpPr/>
          <p:nvPr/>
        </p:nvSpPr>
        <p:spPr>
          <a:xfrm>
            <a:off x="2034863" y="4327301"/>
            <a:ext cx="2743199"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844E1E-3F8B-45DB-3553-3F6684DBD101}"/>
              </a:ext>
            </a:extLst>
          </p:cNvPr>
          <p:cNvSpPr/>
          <p:nvPr/>
        </p:nvSpPr>
        <p:spPr>
          <a:xfrm>
            <a:off x="1609859" y="3966693"/>
            <a:ext cx="5230812" cy="10367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99BAD8-95F6-1791-5DA3-9AE841E14F30}"/>
              </a:ext>
            </a:extLst>
          </p:cNvPr>
          <p:cNvSpPr/>
          <p:nvPr/>
        </p:nvSpPr>
        <p:spPr>
          <a:xfrm>
            <a:off x="6645499" y="2665927"/>
            <a:ext cx="3631842" cy="7630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13D65D4-6E7F-48EB-E1F7-168BBEFF1D23}"/>
              </a:ext>
            </a:extLst>
          </p:cNvPr>
          <p:cNvPicPr>
            <a:picLocks noChangeAspect="1"/>
          </p:cNvPicPr>
          <p:nvPr/>
        </p:nvPicPr>
        <p:blipFill>
          <a:blip r:embed="rId2"/>
          <a:stretch>
            <a:fillRect/>
          </a:stretch>
        </p:blipFill>
        <p:spPr>
          <a:xfrm>
            <a:off x="2171700" y="1594571"/>
            <a:ext cx="7848600" cy="4772891"/>
          </a:xfrm>
          <a:prstGeom prst="rect">
            <a:avLst/>
          </a:prstGeom>
        </p:spPr>
      </p:pic>
    </p:spTree>
    <p:extLst>
      <p:ext uri="{BB962C8B-B14F-4D97-AF65-F5344CB8AC3E}">
        <p14:creationId xmlns:p14="http://schemas.microsoft.com/office/powerpoint/2010/main" val="2316275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lstStyle/>
          <a:p>
            <a:pPr algn="ctr"/>
            <a:r>
              <a:rPr lang="en-US" dirty="0">
                <a:latin typeface="Lucida Bright" panose="02040602050505020304" pitchFamily="18" charset="0"/>
              </a:rPr>
              <a:t> Logging in:  New Icon (In Clinic)</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179518"/>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12">
            <a:extLst>
              <a:ext uri="{FF2B5EF4-FFF2-40B4-BE49-F238E27FC236}">
                <a16:creationId xmlns:a16="http://schemas.microsoft.com/office/drawing/2014/main" id="{A1E4ED50-634E-5C59-FD79-E51BD7E8CA9B}"/>
              </a:ext>
            </a:extLst>
          </p:cNvPr>
          <p:cNvSpPr>
            <a:spLocks noGrp="1"/>
          </p:cNvSpPr>
          <p:nvPr>
            <p:ph idx="1"/>
          </p:nvPr>
        </p:nvSpPr>
        <p:spPr/>
        <p:txBody>
          <a:bodyPr/>
          <a:lstStyle/>
          <a:p>
            <a:r>
              <a:rPr lang="en-US" dirty="0"/>
              <a:t>You will have a new icon on your desktop that get into Allscripts from the clinic </a:t>
            </a:r>
          </a:p>
          <a:p>
            <a:r>
              <a:rPr lang="en-US" dirty="0"/>
              <a:t>While on the network, you will no longer use Citrix</a:t>
            </a:r>
          </a:p>
          <a:p>
            <a:r>
              <a:rPr lang="en-US" dirty="0"/>
              <a:t>Accessing TW off the network will still go through Citrix</a:t>
            </a:r>
          </a:p>
          <a:p>
            <a:pPr marL="0" indent="0">
              <a:buNone/>
            </a:pPr>
            <a:endParaRPr lang="en-US" dirty="0"/>
          </a:p>
        </p:txBody>
      </p:sp>
      <p:pic>
        <p:nvPicPr>
          <p:cNvPr id="1026" name="Picture 3">
            <a:extLst>
              <a:ext uri="{FF2B5EF4-FFF2-40B4-BE49-F238E27FC236}">
                <a16:creationId xmlns:a16="http://schemas.microsoft.com/office/drawing/2014/main" id="{29592C52-919E-C871-4646-F858D7A2E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7953" y="4315505"/>
            <a:ext cx="1822717" cy="221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949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a:xfrm>
            <a:off x="838200" y="345612"/>
            <a:ext cx="10515600" cy="1325563"/>
          </a:xfrm>
        </p:spPr>
        <p:txBody>
          <a:bodyPr>
            <a:normAutofit/>
          </a:bodyPr>
          <a:lstStyle/>
          <a:p>
            <a:pPr algn="ctr"/>
            <a:r>
              <a:rPr lang="en-US" sz="4000" dirty="0">
                <a:latin typeface="Lucida Bright" panose="02040602050505020304" pitchFamily="18" charset="0"/>
              </a:rPr>
              <a:t>Worklist Changes</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267400"/>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D23BA43A-24D2-BEB3-800B-4E465404B750}"/>
              </a:ext>
            </a:extLst>
          </p:cNvPr>
          <p:cNvSpPr/>
          <p:nvPr/>
        </p:nvSpPr>
        <p:spPr>
          <a:xfrm>
            <a:off x="2279561" y="6181859"/>
            <a:ext cx="4365938"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CADDF8-BACD-3A07-12DC-A0F4351BBE23}"/>
              </a:ext>
            </a:extLst>
          </p:cNvPr>
          <p:cNvSpPr/>
          <p:nvPr/>
        </p:nvSpPr>
        <p:spPr>
          <a:xfrm>
            <a:off x="6400800" y="2537138"/>
            <a:ext cx="3142445" cy="891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018A92-0932-1FC8-141F-79B59A43C94B}"/>
              </a:ext>
            </a:extLst>
          </p:cNvPr>
          <p:cNvSpPr/>
          <p:nvPr/>
        </p:nvSpPr>
        <p:spPr>
          <a:xfrm>
            <a:off x="2034863" y="4327301"/>
            <a:ext cx="2743199"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844E1E-3F8B-45DB-3553-3F6684DBD101}"/>
              </a:ext>
            </a:extLst>
          </p:cNvPr>
          <p:cNvSpPr/>
          <p:nvPr/>
        </p:nvSpPr>
        <p:spPr>
          <a:xfrm>
            <a:off x="1609859" y="3966693"/>
            <a:ext cx="5230812" cy="10367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99BAD8-95F6-1791-5DA3-9AE841E14F30}"/>
              </a:ext>
            </a:extLst>
          </p:cNvPr>
          <p:cNvSpPr/>
          <p:nvPr/>
        </p:nvSpPr>
        <p:spPr>
          <a:xfrm>
            <a:off x="6645499" y="2665927"/>
            <a:ext cx="3631842" cy="7630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F1028DE-58AF-D24A-A7EB-77C74B55642F}"/>
              </a:ext>
            </a:extLst>
          </p:cNvPr>
          <p:cNvPicPr>
            <a:picLocks noChangeAspect="1"/>
          </p:cNvPicPr>
          <p:nvPr/>
        </p:nvPicPr>
        <p:blipFill>
          <a:blip r:embed="rId2"/>
          <a:stretch>
            <a:fillRect/>
          </a:stretch>
        </p:blipFill>
        <p:spPr>
          <a:xfrm>
            <a:off x="1009354" y="2186811"/>
            <a:ext cx="10244448" cy="4596512"/>
          </a:xfrm>
          <a:prstGeom prst="rect">
            <a:avLst/>
          </a:prstGeom>
        </p:spPr>
      </p:pic>
      <p:sp>
        <p:nvSpPr>
          <p:cNvPr id="7" name="TextBox 6">
            <a:extLst>
              <a:ext uri="{FF2B5EF4-FFF2-40B4-BE49-F238E27FC236}">
                <a16:creationId xmlns:a16="http://schemas.microsoft.com/office/drawing/2014/main" id="{9B441376-27F4-75BE-BEEE-8181B3BE1576}"/>
              </a:ext>
            </a:extLst>
          </p:cNvPr>
          <p:cNvSpPr txBox="1"/>
          <p:nvPr/>
        </p:nvSpPr>
        <p:spPr>
          <a:xfrm>
            <a:off x="1113183" y="1671175"/>
            <a:ext cx="10048460" cy="369332"/>
          </a:xfrm>
          <a:prstGeom prst="rect">
            <a:avLst/>
          </a:prstGeom>
          <a:noFill/>
        </p:spPr>
        <p:txBody>
          <a:bodyPr wrap="square" rtlCol="0">
            <a:spAutoFit/>
          </a:bodyPr>
          <a:lstStyle/>
          <a:p>
            <a:r>
              <a:rPr lang="en-US" dirty="0"/>
              <a:t>Can now filter by Financial Authorization status as well as Order Appointment Status, Expand Date filters</a:t>
            </a:r>
          </a:p>
        </p:txBody>
      </p:sp>
    </p:spTree>
    <p:extLst>
      <p:ext uri="{BB962C8B-B14F-4D97-AF65-F5344CB8AC3E}">
        <p14:creationId xmlns:p14="http://schemas.microsoft.com/office/powerpoint/2010/main" val="2957311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a:xfrm>
            <a:off x="838200" y="345612"/>
            <a:ext cx="10515600" cy="1325563"/>
          </a:xfrm>
        </p:spPr>
        <p:txBody>
          <a:bodyPr>
            <a:normAutofit/>
          </a:bodyPr>
          <a:lstStyle/>
          <a:p>
            <a:pPr algn="ctr"/>
            <a:r>
              <a:rPr lang="en-US" sz="4000" dirty="0">
                <a:latin typeface="Lucida Bright" panose="02040602050505020304" pitchFamily="18" charset="0"/>
              </a:rPr>
              <a:t>Worklist Changes</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267400"/>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D23BA43A-24D2-BEB3-800B-4E465404B750}"/>
              </a:ext>
            </a:extLst>
          </p:cNvPr>
          <p:cNvSpPr/>
          <p:nvPr/>
        </p:nvSpPr>
        <p:spPr>
          <a:xfrm>
            <a:off x="2279561" y="6181859"/>
            <a:ext cx="4365938"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CADDF8-BACD-3A07-12DC-A0F4351BBE23}"/>
              </a:ext>
            </a:extLst>
          </p:cNvPr>
          <p:cNvSpPr/>
          <p:nvPr/>
        </p:nvSpPr>
        <p:spPr>
          <a:xfrm>
            <a:off x="6400800" y="2537138"/>
            <a:ext cx="3142445" cy="891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018A92-0932-1FC8-141F-79B59A43C94B}"/>
              </a:ext>
            </a:extLst>
          </p:cNvPr>
          <p:cNvSpPr/>
          <p:nvPr/>
        </p:nvSpPr>
        <p:spPr>
          <a:xfrm>
            <a:off x="2034863" y="4327301"/>
            <a:ext cx="2743199"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844E1E-3F8B-45DB-3553-3F6684DBD101}"/>
              </a:ext>
            </a:extLst>
          </p:cNvPr>
          <p:cNvSpPr/>
          <p:nvPr/>
        </p:nvSpPr>
        <p:spPr>
          <a:xfrm>
            <a:off x="1609859" y="3966693"/>
            <a:ext cx="5230812" cy="10367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99BAD8-95F6-1791-5DA3-9AE841E14F30}"/>
              </a:ext>
            </a:extLst>
          </p:cNvPr>
          <p:cNvSpPr/>
          <p:nvPr/>
        </p:nvSpPr>
        <p:spPr>
          <a:xfrm>
            <a:off x="6645499" y="2665927"/>
            <a:ext cx="3631842" cy="7630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B441376-27F4-75BE-BEEE-8181B3BE1576}"/>
              </a:ext>
            </a:extLst>
          </p:cNvPr>
          <p:cNvSpPr txBox="1"/>
          <p:nvPr/>
        </p:nvSpPr>
        <p:spPr>
          <a:xfrm>
            <a:off x="1113183" y="1671175"/>
            <a:ext cx="10048460" cy="369332"/>
          </a:xfrm>
          <a:prstGeom prst="rect">
            <a:avLst/>
          </a:prstGeom>
          <a:noFill/>
        </p:spPr>
        <p:txBody>
          <a:bodyPr wrap="square" rtlCol="0">
            <a:spAutoFit/>
          </a:bodyPr>
          <a:lstStyle/>
          <a:p>
            <a:r>
              <a:rPr lang="en-US" dirty="0"/>
              <a:t>We now have a To Be Done Column</a:t>
            </a:r>
          </a:p>
        </p:txBody>
      </p:sp>
      <p:pic>
        <p:nvPicPr>
          <p:cNvPr id="10" name="Picture 9">
            <a:extLst>
              <a:ext uri="{FF2B5EF4-FFF2-40B4-BE49-F238E27FC236}">
                <a16:creationId xmlns:a16="http://schemas.microsoft.com/office/drawing/2014/main" id="{00BF476C-4E4A-12E3-0F5D-D51F9C37DD5A}"/>
              </a:ext>
            </a:extLst>
          </p:cNvPr>
          <p:cNvPicPr>
            <a:picLocks noChangeAspect="1"/>
          </p:cNvPicPr>
          <p:nvPr/>
        </p:nvPicPr>
        <p:blipFill>
          <a:blip r:embed="rId2"/>
          <a:stretch>
            <a:fillRect/>
          </a:stretch>
        </p:blipFill>
        <p:spPr>
          <a:xfrm>
            <a:off x="2185987" y="2171699"/>
            <a:ext cx="7820025" cy="3327579"/>
          </a:xfrm>
          <a:prstGeom prst="rect">
            <a:avLst/>
          </a:prstGeom>
        </p:spPr>
      </p:pic>
    </p:spTree>
    <p:extLst>
      <p:ext uri="{BB962C8B-B14F-4D97-AF65-F5344CB8AC3E}">
        <p14:creationId xmlns:p14="http://schemas.microsoft.com/office/powerpoint/2010/main" val="2494781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normAutofit/>
          </a:bodyPr>
          <a:lstStyle/>
          <a:p>
            <a:pPr algn="ctr"/>
            <a:r>
              <a:rPr lang="en-US" sz="4000" dirty="0">
                <a:latin typeface="Lucida Bright" panose="02040602050505020304" pitchFamily="18" charset="0"/>
              </a:rPr>
              <a:t>Charge Changes</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267400"/>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D23BA43A-24D2-BEB3-800B-4E465404B750}"/>
              </a:ext>
            </a:extLst>
          </p:cNvPr>
          <p:cNvSpPr/>
          <p:nvPr/>
        </p:nvSpPr>
        <p:spPr>
          <a:xfrm>
            <a:off x="2279561" y="6181859"/>
            <a:ext cx="4365938"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CADDF8-BACD-3A07-12DC-A0F4351BBE23}"/>
              </a:ext>
            </a:extLst>
          </p:cNvPr>
          <p:cNvSpPr/>
          <p:nvPr/>
        </p:nvSpPr>
        <p:spPr>
          <a:xfrm>
            <a:off x="6400800" y="2537138"/>
            <a:ext cx="3142445" cy="891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018A92-0932-1FC8-141F-79B59A43C94B}"/>
              </a:ext>
            </a:extLst>
          </p:cNvPr>
          <p:cNvSpPr/>
          <p:nvPr/>
        </p:nvSpPr>
        <p:spPr>
          <a:xfrm>
            <a:off x="2034863" y="4327301"/>
            <a:ext cx="2743199"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844E1E-3F8B-45DB-3553-3F6684DBD101}"/>
              </a:ext>
            </a:extLst>
          </p:cNvPr>
          <p:cNvSpPr/>
          <p:nvPr/>
        </p:nvSpPr>
        <p:spPr>
          <a:xfrm>
            <a:off x="1609859" y="3966693"/>
            <a:ext cx="5230812" cy="10367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99BAD8-95F6-1791-5DA3-9AE841E14F30}"/>
              </a:ext>
            </a:extLst>
          </p:cNvPr>
          <p:cNvSpPr/>
          <p:nvPr/>
        </p:nvSpPr>
        <p:spPr>
          <a:xfrm>
            <a:off x="6645499" y="2665927"/>
            <a:ext cx="3631842" cy="7630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2619839-11A0-CF87-E229-8D9375D7C20B}"/>
              </a:ext>
            </a:extLst>
          </p:cNvPr>
          <p:cNvSpPr txBox="1"/>
          <p:nvPr/>
        </p:nvSpPr>
        <p:spPr>
          <a:xfrm>
            <a:off x="838200" y="1690688"/>
            <a:ext cx="105156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Charge Favorites Panel has been added to the left side</a:t>
            </a:r>
          </a:p>
        </p:txBody>
      </p:sp>
      <p:pic>
        <p:nvPicPr>
          <p:cNvPr id="7" name="Picture 6">
            <a:extLst>
              <a:ext uri="{FF2B5EF4-FFF2-40B4-BE49-F238E27FC236}">
                <a16:creationId xmlns:a16="http://schemas.microsoft.com/office/drawing/2014/main" id="{35B84104-44FD-B110-9282-F2AD50BABCBA}"/>
              </a:ext>
            </a:extLst>
          </p:cNvPr>
          <p:cNvPicPr>
            <a:picLocks noChangeAspect="1"/>
          </p:cNvPicPr>
          <p:nvPr/>
        </p:nvPicPr>
        <p:blipFill>
          <a:blip r:embed="rId2"/>
          <a:stretch>
            <a:fillRect/>
          </a:stretch>
        </p:blipFill>
        <p:spPr>
          <a:xfrm>
            <a:off x="1609859" y="2322479"/>
            <a:ext cx="8491269" cy="3975556"/>
          </a:xfrm>
          <a:prstGeom prst="rect">
            <a:avLst/>
          </a:prstGeom>
        </p:spPr>
      </p:pic>
    </p:spTree>
    <p:extLst>
      <p:ext uri="{BB962C8B-B14F-4D97-AF65-F5344CB8AC3E}">
        <p14:creationId xmlns:p14="http://schemas.microsoft.com/office/powerpoint/2010/main" val="1545207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normAutofit/>
          </a:bodyPr>
          <a:lstStyle/>
          <a:p>
            <a:pPr algn="ctr"/>
            <a:r>
              <a:rPr lang="en-US" sz="4000" dirty="0">
                <a:latin typeface="Lucida Bright" panose="02040602050505020304" pitchFamily="18" charset="0"/>
              </a:rPr>
              <a:t>MISC. Changes</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267400"/>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D23BA43A-24D2-BEB3-800B-4E465404B750}"/>
              </a:ext>
            </a:extLst>
          </p:cNvPr>
          <p:cNvSpPr/>
          <p:nvPr/>
        </p:nvSpPr>
        <p:spPr>
          <a:xfrm>
            <a:off x="2279561" y="6181859"/>
            <a:ext cx="4365938"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CADDF8-BACD-3A07-12DC-A0F4351BBE23}"/>
              </a:ext>
            </a:extLst>
          </p:cNvPr>
          <p:cNvSpPr/>
          <p:nvPr/>
        </p:nvSpPr>
        <p:spPr>
          <a:xfrm>
            <a:off x="6400800" y="2537138"/>
            <a:ext cx="3142445" cy="891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018A92-0932-1FC8-141F-79B59A43C94B}"/>
              </a:ext>
            </a:extLst>
          </p:cNvPr>
          <p:cNvSpPr/>
          <p:nvPr/>
        </p:nvSpPr>
        <p:spPr>
          <a:xfrm>
            <a:off x="2034863" y="4327301"/>
            <a:ext cx="2743199"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844E1E-3F8B-45DB-3553-3F6684DBD101}"/>
              </a:ext>
            </a:extLst>
          </p:cNvPr>
          <p:cNvSpPr/>
          <p:nvPr/>
        </p:nvSpPr>
        <p:spPr>
          <a:xfrm>
            <a:off x="1609859" y="3966693"/>
            <a:ext cx="5230812" cy="10367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99BAD8-95F6-1791-5DA3-9AE841E14F30}"/>
              </a:ext>
            </a:extLst>
          </p:cNvPr>
          <p:cNvSpPr/>
          <p:nvPr/>
        </p:nvSpPr>
        <p:spPr>
          <a:xfrm>
            <a:off x="6645499" y="2665927"/>
            <a:ext cx="3631842" cy="7630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AE3606F-703A-1F77-7D59-35D0E165CAEF}"/>
              </a:ext>
            </a:extLst>
          </p:cNvPr>
          <p:cNvSpPr txBox="1"/>
          <p:nvPr/>
        </p:nvSpPr>
        <p:spPr>
          <a:xfrm>
            <a:off x="838200" y="1594571"/>
            <a:ext cx="10727028" cy="923330"/>
          </a:xfrm>
          <a:prstGeom prst="rect">
            <a:avLst/>
          </a:prstGeom>
          <a:noFill/>
        </p:spPr>
        <p:txBody>
          <a:bodyPr wrap="square" rtlCol="0">
            <a:spAutoFit/>
          </a:bodyPr>
          <a:lstStyle/>
          <a:p>
            <a:pPr marL="285750" indent="-285750">
              <a:buFont typeface="Arial" panose="020B0604020202020204" pitchFamily="34" charset="0"/>
              <a:buChar char="•"/>
            </a:pPr>
            <a:r>
              <a:rPr lang="en-US" dirty="0"/>
              <a:t>Removed Changed to EIE</a:t>
            </a:r>
          </a:p>
          <a:p>
            <a:pPr marL="285750" indent="-285750">
              <a:buFont typeface="Arial" panose="020B0604020202020204" pitchFamily="34" charset="0"/>
              <a:buChar char="•"/>
            </a:pPr>
            <a:r>
              <a:rPr lang="en-US" dirty="0"/>
              <a:t>EIE Tasks CANNOT be reactivated or undone</a:t>
            </a:r>
          </a:p>
          <a:p>
            <a:pPr marL="285750" indent="-285750">
              <a:buFont typeface="Arial" panose="020B0604020202020204" pitchFamily="34" charset="0"/>
              <a:buChar char="•"/>
            </a:pPr>
            <a:r>
              <a:rPr lang="en-US" dirty="0"/>
              <a:t>DO NOT EIE tasks, send to the Allscripts Help Team</a:t>
            </a:r>
          </a:p>
        </p:txBody>
      </p:sp>
      <p:pic>
        <p:nvPicPr>
          <p:cNvPr id="7" name="Picture 6">
            <a:extLst>
              <a:ext uri="{FF2B5EF4-FFF2-40B4-BE49-F238E27FC236}">
                <a16:creationId xmlns:a16="http://schemas.microsoft.com/office/drawing/2014/main" id="{61ADB417-9B77-D0EC-04C9-BDA68731CAD5}"/>
              </a:ext>
            </a:extLst>
          </p:cNvPr>
          <p:cNvPicPr>
            <a:picLocks noChangeAspect="1"/>
          </p:cNvPicPr>
          <p:nvPr/>
        </p:nvPicPr>
        <p:blipFill>
          <a:blip r:embed="rId2"/>
          <a:stretch>
            <a:fillRect/>
          </a:stretch>
        </p:blipFill>
        <p:spPr>
          <a:xfrm>
            <a:off x="1378040" y="2983069"/>
            <a:ext cx="10187188" cy="2968209"/>
          </a:xfrm>
          <a:prstGeom prst="rect">
            <a:avLst/>
          </a:prstGeom>
        </p:spPr>
      </p:pic>
    </p:spTree>
    <p:extLst>
      <p:ext uri="{BB962C8B-B14F-4D97-AF65-F5344CB8AC3E}">
        <p14:creationId xmlns:p14="http://schemas.microsoft.com/office/powerpoint/2010/main" val="3470900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normAutofit/>
          </a:bodyPr>
          <a:lstStyle/>
          <a:p>
            <a:pPr algn="ctr"/>
            <a:r>
              <a:rPr lang="en-US" sz="4000" dirty="0">
                <a:latin typeface="Lucida Bright" panose="02040602050505020304" pitchFamily="18" charset="0"/>
              </a:rPr>
              <a:t>MISC. Changes</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267400"/>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D23BA43A-24D2-BEB3-800B-4E465404B750}"/>
              </a:ext>
            </a:extLst>
          </p:cNvPr>
          <p:cNvSpPr/>
          <p:nvPr/>
        </p:nvSpPr>
        <p:spPr>
          <a:xfrm>
            <a:off x="2279561" y="6181859"/>
            <a:ext cx="4365938"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CADDF8-BACD-3A07-12DC-A0F4351BBE23}"/>
              </a:ext>
            </a:extLst>
          </p:cNvPr>
          <p:cNvSpPr/>
          <p:nvPr/>
        </p:nvSpPr>
        <p:spPr>
          <a:xfrm>
            <a:off x="6400800" y="2537138"/>
            <a:ext cx="3142445" cy="891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018A92-0932-1FC8-141F-79B59A43C94B}"/>
              </a:ext>
            </a:extLst>
          </p:cNvPr>
          <p:cNvSpPr/>
          <p:nvPr/>
        </p:nvSpPr>
        <p:spPr>
          <a:xfrm>
            <a:off x="2034863" y="4327301"/>
            <a:ext cx="2743199"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844E1E-3F8B-45DB-3553-3F6684DBD101}"/>
              </a:ext>
            </a:extLst>
          </p:cNvPr>
          <p:cNvSpPr/>
          <p:nvPr/>
        </p:nvSpPr>
        <p:spPr>
          <a:xfrm>
            <a:off x="1609859" y="3966693"/>
            <a:ext cx="5230812" cy="10367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99BAD8-95F6-1791-5DA3-9AE841E14F30}"/>
              </a:ext>
            </a:extLst>
          </p:cNvPr>
          <p:cNvSpPr/>
          <p:nvPr/>
        </p:nvSpPr>
        <p:spPr>
          <a:xfrm>
            <a:off x="6645499" y="2665927"/>
            <a:ext cx="3631842" cy="7630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AE3606F-703A-1F77-7D59-35D0E165CAEF}"/>
              </a:ext>
            </a:extLst>
          </p:cNvPr>
          <p:cNvSpPr txBox="1"/>
          <p:nvPr/>
        </p:nvSpPr>
        <p:spPr>
          <a:xfrm>
            <a:off x="838200" y="1594571"/>
            <a:ext cx="10727028" cy="646331"/>
          </a:xfrm>
          <a:prstGeom prst="rect">
            <a:avLst/>
          </a:prstGeom>
          <a:noFill/>
        </p:spPr>
        <p:txBody>
          <a:bodyPr wrap="square" rtlCol="0">
            <a:spAutoFit/>
          </a:bodyPr>
          <a:lstStyle/>
          <a:p>
            <a:pPr marL="285750" indent="-285750">
              <a:buFont typeface="Arial" panose="020B0604020202020204" pitchFamily="34" charset="0"/>
              <a:buChar char="•"/>
            </a:pPr>
            <a:r>
              <a:rPr lang="en-US" dirty="0"/>
              <a:t>Can No Longer Just Renew</a:t>
            </a:r>
          </a:p>
          <a:p>
            <a:pPr marL="285750" indent="-285750">
              <a:buFont typeface="Arial" panose="020B0604020202020204" pitchFamily="34" charset="0"/>
              <a:buChar char="•"/>
            </a:pPr>
            <a:r>
              <a:rPr lang="en-US" dirty="0"/>
              <a:t>Can only Renew With Changes</a:t>
            </a:r>
          </a:p>
        </p:txBody>
      </p:sp>
      <p:pic>
        <p:nvPicPr>
          <p:cNvPr id="10" name="Picture 9">
            <a:extLst>
              <a:ext uri="{FF2B5EF4-FFF2-40B4-BE49-F238E27FC236}">
                <a16:creationId xmlns:a16="http://schemas.microsoft.com/office/drawing/2014/main" id="{DF31751B-BD57-74DE-DF99-B3E2A37226D2}"/>
              </a:ext>
            </a:extLst>
          </p:cNvPr>
          <p:cNvPicPr>
            <a:picLocks noChangeAspect="1"/>
          </p:cNvPicPr>
          <p:nvPr/>
        </p:nvPicPr>
        <p:blipFill>
          <a:blip r:embed="rId2"/>
          <a:stretch>
            <a:fillRect/>
          </a:stretch>
        </p:blipFill>
        <p:spPr>
          <a:xfrm>
            <a:off x="4006325" y="2592963"/>
            <a:ext cx="3657600" cy="3552825"/>
          </a:xfrm>
          <a:prstGeom prst="rect">
            <a:avLst/>
          </a:prstGeom>
        </p:spPr>
      </p:pic>
    </p:spTree>
    <p:extLst>
      <p:ext uri="{BB962C8B-B14F-4D97-AF65-F5344CB8AC3E}">
        <p14:creationId xmlns:p14="http://schemas.microsoft.com/office/powerpoint/2010/main" val="1871586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normAutofit/>
          </a:bodyPr>
          <a:lstStyle/>
          <a:p>
            <a:pPr algn="ctr"/>
            <a:r>
              <a:rPr lang="en-US" sz="4000" dirty="0">
                <a:latin typeface="Lucida Bright" panose="02040602050505020304" pitchFamily="18" charset="0"/>
              </a:rPr>
              <a:t>MISC. Changes</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267400"/>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D23BA43A-24D2-BEB3-800B-4E465404B750}"/>
              </a:ext>
            </a:extLst>
          </p:cNvPr>
          <p:cNvSpPr/>
          <p:nvPr/>
        </p:nvSpPr>
        <p:spPr>
          <a:xfrm>
            <a:off x="2279561" y="6181859"/>
            <a:ext cx="4365938"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CADDF8-BACD-3A07-12DC-A0F4351BBE23}"/>
              </a:ext>
            </a:extLst>
          </p:cNvPr>
          <p:cNvSpPr/>
          <p:nvPr/>
        </p:nvSpPr>
        <p:spPr>
          <a:xfrm>
            <a:off x="6400800" y="2537138"/>
            <a:ext cx="3142445" cy="891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018A92-0932-1FC8-141F-79B59A43C94B}"/>
              </a:ext>
            </a:extLst>
          </p:cNvPr>
          <p:cNvSpPr/>
          <p:nvPr/>
        </p:nvSpPr>
        <p:spPr>
          <a:xfrm>
            <a:off x="2034863" y="4327301"/>
            <a:ext cx="2743199"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844E1E-3F8B-45DB-3553-3F6684DBD101}"/>
              </a:ext>
            </a:extLst>
          </p:cNvPr>
          <p:cNvSpPr/>
          <p:nvPr/>
        </p:nvSpPr>
        <p:spPr>
          <a:xfrm>
            <a:off x="1609859" y="3966693"/>
            <a:ext cx="5230812" cy="10367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99BAD8-95F6-1791-5DA3-9AE841E14F30}"/>
              </a:ext>
            </a:extLst>
          </p:cNvPr>
          <p:cNvSpPr/>
          <p:nvPr/>
        </p:nvSpPr>
        <p:spPr>
          <a:xfrm>
            <a:off x="6645499" y="2665927"/>
            <a:ext cx="3631842" cy="7630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AE3606F-703A-1F77-7D59-35D0E165CAEF}"/>
              </a:ext>
            </a:extLst>
          </p:cNvPr>
          <p:cNvSpPr txBox="1"/>
          <p:nvPr/>
        </p:nvSpPr>
        <p:spPr>
          <a:xfrm>
            <a:off x="838200" y="1594571"/>
            <a:ext cx="10727028" cy="646331"/>
          </a:xfrm>
          <a:prstGeom prst="rect">
            <a:avLst/>
          </a:prstGeom>
          <a:noFill/>
        </p:spPr>
        <p:txBody>
          <a:bodyPr wrap="square" rtlCol="0">
            <a:spAutoFit/>
          </a:bodyPr>
          <a:lstStyle/>
          <a:p>
            <a:pPr marL="285750" indent="-285750">
              <a:buFont typeface="Arial" panose="020B0604020202020204" pitchFamily="34" charset="0"/>
              <a:buChar char="•"/>
            </a:pPr>
            <a:r>
              <a:rPr lang="en-US" dirty="0"/>
              <a:t>Can No Longer Right Click and Edit Notes</a:t>
            </a:r>
          </a:p>
          <a:p>
            <a:pPr marL="285750" indent="-285750">
              <a:buFont typeface="Arial" panose="020B0604020202020204" pitchFamily="34" charset="0"/>
              <a:buChar char="•"/>
            </a:pPr>
            <a:r>
              <a:rPr lang="en-US" dirty="0"/>
              <a:t>Now you have to right click, view, and then edit or Amend Note</a:t>
            </a:r>
          </a:p>
        </p:txBody>
      </p:sp>
      <p:pic>
        <p:nvPicPr>
          <p:cNvPr id="7" name="Picture 6">
            <a:extLst>
              <a:ext uri="{FF2B5EF4-FFF2-40B4-BE49-F238E27FC236}">
                <a16:creationId xmlns:a16="http://schemas.microsoft.com/office/drawing/2014/main" id="{B2E9FA28-0391-C0BB-15FC-47301E6C1C4E}"/>
              </a:ext>
            </a:extLst>
          </p:cNvPr>
          <p:cNvPicPr>
            <a:picLocks noChangeAspect="1"/>
          </p:cNvPicPr>
          <p:nvPr/>
        </p:nvPicPr>
        <p:blipFill>
          <a:blip r:embed="rId2"/>
          <a:stretch>
            <a:fillRect/>
          </a:stretch>
        </p:blipFill>
        <p:spPr>
          <a:xfrm>
            <a:off x="956345" y="2460153"/>
            <a:ext cx="4145367" cy="3980494"/>
          </a:xfrm>
          <a:prstGeom prst="rect">
            <a:avLst/>
          </a:prstGeom>
        </p:spPr>
      </p:pic>
      <p:pic>
        <p:nvPicPr>
          <p:cNvPr id="15" name="Picture 14">
            <a:extLst>
              <a:ext uri="{FF2B5EF4-FFF2-40B4-BE49-F238E27FC236}">
                <a16:creationId xmlns:a16="http://schemas.microsoft.com/office/drawing/2014/main" id="{DEB3E09C-4D58-33BC-F3F4-4A5418505DA0}"/>
              </a:ext>
            </a:extLst>
          </p:cNvPr>
          <p:cNvPicPr>
            <a:picLocks noChangeAspect="1"/>
          </p:cNvPicPr>
          <p:nvPr/>
        </p:nvPicPr>
        <p:blipFill>
          <a:blip r:embed="rId3"/>
          <a:stretch>
            <a:fillRect/>
          </a:stretch>
        </p:blipFill>
        <p:spPr>
          <a:xfrm>
            <a:off x="6400800" y="2592963"/>
            <a:ext cx="4295775" cy="1933575"/>
          </a:xfrm>
          <a:prstGeom prst="rect">
            <a:avLst/>
          </a:prstGeom>
        </p:spPr>
      </p:pic>
      <p:pic>
        <p:nvPicPr>
          <p:cNvPr id="20" name="Picture 19">
            <a:extLst>
              <a:ext uri="{FF2B5EF4-FFF2-40B4-BE49-F238E27FC236}">
                <a16:creationId xmlns:a16="http://schemas.microsoft.com/office/drawing/2014/main" id="{EE31206E-B741-93FC-F638-3FDFECC12FF5}"/>
              </a:ext>
            </a:extLst>
          </p:cNvPr>
          <p:cNvPicPr>
            <a:picLocks noChangeAspect="1"/>
          </p:cNvPicPr>
          <p:nvPr/>
        </p:nvPicPr>
        <p:blipFill>
          <a:blip r:embed="rId4"/>
          <a:stretch>
            <a:fillRect/>
          </a:stretch>
        </p:blipFill>
        <p:spPr>
          <a:xfrm>
            <a:off x="6617881" y="4776267"/>
            <a:ext cx="3638550" cy="1857375"/>
          </a:xfrm>
          <a:prstGeom prst="rect">
            <a:avLst/>
          </a:prstGeom>
        </p:spPr>
      </p:pic>
    </p:spTree>
    <p:extLst>
      <p:ext uri="{BB962C8B-B14F-4D97-AF65-F5344CB8AC3E}">
        <p14:creationId xmlns:p14="http://schemas.microsoft.com/office/powerpoint/2010/main" val="1086367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normAutofit/>
          </a:bodyPr>
          <a:lstStyle/>
          <a:p>
            <a:pPr algn="ctr"/>
            <a:r>
              <a:rPr lang="en-US" sz="4000" dirty="0">
                <a:latin typeface="Lucida Bright" panose="02040602050505020304" pitchFamily="18" charset="0"/>
              </a:rPr>
              <a:t>MISC. Changes</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267400"/>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D23BA43A-24D2-BEB3-800B-4E465404B750}"/>
              </a:ext>
            </a:extLst>
          </p:cNvPr>
          <p:cNvSpPr/>
          <p:nvPr/>
        </p:nvSpPr>
        <p:spPr>
          <a:xfrm>
            <a:off x="2279561" y="6181859"/>
            <a:ext cx="4365938"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CADDF8-BACD-3A07-12DC-A0F4351BBE23}"/>
              </a:ext>
            </a:extLst>
          </p:cNvPr>
          <p:cNvSpPr/>
          <p:nvPr/>
        </p:nvSpPr>
        <p:spPr>
          <a:xfrm>
            <a:off x="6400800" y="2537138"/>
            <a:ext cx="3142445" cy="891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018A92-0932-1FC8-141F-79B59A43C94B}"/>
              </a:ext>
            </a:extLst>
          </p:cNvPr>
          <p:cNvSpPr/>
          <p:nvPr/>
        </p:nvSpPr>
        <p:spPr>
          <a:xfrm>
            <a:off x="2034863" y="4327301"/>
            <a:ext cx="2743199"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844E1E-3F8B-45DB-3553-3F6684DBD101}"/>
              </a:ext>
            </a:extLst>
          </p:cNvPr>
          <p:cNvSpPr/>
          <p:nvPr/>
        </p:nvSpPr>
        <p:spPr>
          <a:xfrm>
            <a:off x="1609859" y="3966693"/>
            <a:ext cx="5230812" cy="10367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99BAD8-95F6-1791-5DA3-9AE841E14F30}"/>
              </a:ext>
            </a:extLst>
          </p:cNvPr>
          <p:cNvSpPr/>
          <p:nvPr/>
        </p:nvSpPr>
        <p:spPr>
          <a:xfrm>
            <a:off x="6645499" y="2665927"/>
            <a:ext cx="3631842" cy="7630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AE3606F-703A-1F77-7D59-35D0E165CAEF}"/>
              </a:ext>
            </a:extLst>
          </p:cNvPr>
          <p:cNvSpPr txBox="1"/>
          <p:nvPr/>
        </p:nvSpPr>
        <p:spPr>
          <a:xfrm>
            <a:off x="838200" y="1594571"/>
            <a:ext cx="10727028" cy="369332"/>
          </a:xfrm>
          <a:prstGeom prst="rect">
            <a:avLst/>
          </a:prstGeom>
          <a:noFill/>
        </p:spPr>
        <p:txBody>
          <a:bodyPr wrap="square" rtlCol="0">
            <a:spAutoFit/>
          </a:bodyPr>
          <a:lstStyle/>
          <a:p>
            <a:pPr marL="285750" indent="-285750">
              <a:buFont typeface="Arial" panose="020B0604020202020204" pitchFamily="34" charset="0"/>
              <a:buChar char="•"/>
            </a:pPr>
            <a:r>
              <a:rPr lang="en-US" dirty="0"/>
              <a:t>Now have Sign and Sign and Charge in the Edit mode of the Note</a:t>
            </a:r>
          </a:p>
        </p:txBody>
      </p:sp>
      <p:pic>
        <p:nvPicPr>
          <p:cNvPr id="10" name="Picture 9">
            <a:extLst>
              <a:ext uri="{FF2B5EF4-FFF2-40B4-BE49-F238E27FC236}">
                <a16:creationId xmlns:a16="http://schemas.microsoft.com/office/drawing/2014/main" id="{C61BFFDD-0593-2862-0520-81F17B46E413}"/>
              </a:ext>
            </a:extLst>
          </p:cNvPr>
          <p:cNvPicPr>
            <a:picLocks noChangeAspect="1"/>
          </p:cNvPicPr>
          <p:nvPr/>
        </p:nvPicPr>
        <p:blipFill>
          <a:blip r:embed="rId2"/>
          <a:stretch>
            <a:fillRect/>
          </a:stretch>
        </p:blipFill>
        <p:spPr>
          <a:xfrm>
            <a:off x="2636614" y="2920134"/>
            <a:ext cx="5819775" cy="2895600"/>
          </a:xfrm>
          <a:prstGeom prst="rect">
            <a:avLst/>
          </a:prstGeom>
        </p:spPr>
      </p:pic>
    </p:spTree>
    <p:extLst>
      <p:ext uri="{BB962C8B-B14F-4D97-AF65-F5344CB8AC3E}">
        <p14:creationId xmlns:p14="http://schemas.microsoft.com/office/powerpoint/2010/main" val="1597302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normAutofit/>
          </a:bodyPr>
          <a:lstStyle/>
          <a:p>
            <a:pPr algn="ctr"/>
            <a:r>
              <a:rPr lang="en-US" sz="4000" dirty="0">
                <a:latin typeface="Lucida Bright" panose="02040602050505020304" pitchFamily="18" charset="0"/>
              </a:rPr>
              <a:t>MISC. Changes</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267400"/>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D23BA43A-24D2-BEB3-800B-4E465404B750}"/>
              </a:ext>
            </a:extLst>
          </p:cNvPr>
          <p:cNvSpPr/>
          <p:nvPr/>
        </p:nvSpPr>
        <p:spPr>
          <a:xfrm>
            <a:off x="2279561" y="6181859"/>
            <a:ext cx="4365938"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CADDF8-BACD-3A07-12DC-A0F4351BBE23}"/>
              </a:ext>
            </a:extLst>
          </p:cNvPr>
          <p:cNvSpPr/>
          <p:nvPr/>
        </p:nvSpPr>
        <p:spPr>
          <a:xfrm>
            <a:off x="6400800" y="2537138"/>
            <a:ext cx="3142445" cy="891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018A92-0932-1FC8-141F-79B59A43C94B}"/>
              </a:ext>
            </a:extLst>
          </p:cNvPr>
          <p:cNvSpPr/>
          <p:nvPr/>
        </p:nvSpPr>
        <p:spPr>
          <a:xfrm>
            <a:off x="2034863" y="4327301"/>
            <a:ext cx="2743199" cy="676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844E1E-3F8B-45DB-3553-3F6684DBD101}"/>
              </a:ext>
            </a:extLst>
          </p:cNvPr>
          <p:cNvSpPr/>
          <p:nvPr/>
        </p:nvSpPr>
        <p:spPr>
          <a:xfrm>
            <a:off x="1609859" y="3966693"/>
            <a:ext cx="5230812" cy="10367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99BAD8-95F6-1791-5DA3-9AE841E14F30}"/>
              </a:ext>
            </a:extLst>
          </p:cNvPr>
          <p:cNvSpPr/>
          <p:nvPr/>
        </p:nvSpPr>
        <p:spPr>
          <a:xfrm>
            <a:off x="6645499" y="2665927"/>
            <a:ext cx="3631842" cy="7630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AE3606F-703A-1F77-7D59-35D0E165CAEF}"/>
              </a:ext>
            </a:extLst>
          </p:cNvPr>
          <p:cNvSpPr txBox="1"/>
          <p:nvPr/>
        </p:nvSpPr>
        <p:spPr>
          <a:xfrm>
            <a:off x="838200" y="1594571"/>
            <a:ext cx="10727028" cy="369332"/>
          </a:xfrm>
          <a:prstGeom prst="rect">
            <a:avLst/>
          </a:prstGeom>
          <a:noFill/>
        </p:spPr>
        <p:txBody>
          <a:bodyPr wrap="square" rtlCol="0">
            <a:spAutoFit/>
          </a:bodyPr>
          <a:lstStyle/>
          <a:p>
            <a:pPr marL="285750" indent="-285750">
              <a:buFont typeface="Arial" panose="020B0604020202020204" pitchFamily="34" charset="0"/>
              <a:buChar char="•"/>
            </a:pPr>
            <a:r>
              <a:rPr lang="en-US" dirty="0"/>
              <a:t>You can now DONE a FMH Patient Message without sending a response to the patient</a:t>
            </a:r>
          </a:p>
        </p:txBody>
      </p:sp>
      <p:pic>
        <p:nvPicPr>
          <p:cNvPr id="7" name="Picture 6">
            <a:extLst>
              <a:ext uri="{FF2B5EF4-FFF2-40B4-BE49-F238E27FC236}">
                <a16:creationId xmlns:a16="http://schemas.microsoft.com/office/drawing/2014/main" id="{5C779B34-2F72-9665-3C35-A2AF3D2ECAD8}"/>
              </a:ext>
            </a:extLst>
          </p:cNvPr>
          <p:cNvPicPr>
            <a:picLocks noChangeAspect="1"/>
          </p:cNvPicPr>
          <p:nvPr/>
        </p:nvPicPr>
        <p:blipFill>
          <a:blip r:embed="rId2"/>
          <a:stretch>
            <a:fillRect/>
          </a:stretch>
        </p:blipFill>
        <p:spPr>
          <a:xfrm>
            <a:off x="3105858" y="2017859"/>
            <a:ext cx="5741494" cy="4763408"/>
          </a:xfrm>
          <a:prstGeom prst="rect">
            <a:avLst/>
          </a:prstGeom>
        </p:spPr>
      </p:pic>
    </p:spTree>
    <p:extLst>
      <p:ext uri="{BB962C8B-B14F-4D97-AF65-F5344CB8AC3E}">
        <p14:creationId xmlns:p14="http://schemas.microsoft.com/office/powerpoint/2010/main" val="2852463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lstStyle/>
          <a:p>
            <a:pPr algn="ctr"/>
            <a:r>
              <a:rPr lang="en-US" dirty="0">
                <a:latin typeface="Lucida Bright" panose="02040602050505020304" pitchFamily="18" charset="0"/>
              </a:rPr>
              <a:t>EHR Update/Tasks</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267400"/>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12">
            <a:extLst>
              <a:ext uri="{FF2B5EF4-FFF2-40B4-BE49-F238E27FC236}">
                <a16:creationId xmlns:a16="http://schemas.microsoft.com/office/drawing/2014/main" id="{A1E4ED50-634E-5C59-FD79-E51BD7E8CA9B}"/>
              </a:ext>
            </a:extLst>
          </p:cNvPr>
          <p:cNvSpPr>
            <a:spLocks noGrp="1"/>
          </p:cNvSpPr>
          <p:nvPr>
            <p:ph idx="1"/>
          </p:nvPr>
        </p:nvSpPr>
        <p:spPr/>
        <p:txBody>
          <a:bodyPr>
            <a:normAutofit fontScale="92500"/>
          </a:bodyPr>
          <a:lstStyle/>
          <a:p>
            <a:r>
              <a:rPr lang="en-US" dirty="0"/>
              <a:t>As a reminder: We will be moving to Version 22 of </a:t>
            </a:r>
            <a:r>
              <a:rPr lang="en-US" dirty="0" err="1"/>
              <a:t>Touchworks</a:t>
            </a:r>
            <a:r>
              <a:rPr lang="en-US" dirty="0"/>
              <a:t> on August 28th, this is a required update to be compliant with the Cures Act.</a:t>
            </a:r>
          </a:p>
          <a:p>
            <a:r>
              <a:rPr lang="en-US" dirty="0"/>
              <a:t>The biggest notable visible update that we are aware of is the shift from the “tasks” section to the “Inbox” section as the standard way of working tasks.</a:t>
            </a:r>
          </a:p>
          <a:p>
            <a:r>
              <a:rPr lang="en-US" dirty="0"/>
              <a:t>With this change, you will notice that some task lists may have many unworked tasks. It is imperative that we begin working on and completing these tasks as we are looking to move to Epic sometime next year, date TBD. We do not want to leave important messages concerning our patients behind in </a:t>
            </a:r>
            <a:r>
              <a:rPr lang="en-US" dirty="0" err="1"/>
              <a:t>Touchworks</a:t>
            </a:r>
            <a:r>
              <a:rPr lang="en-US" dirty="0"/>
              <a:t> as we navigate towards a better system. </a:t>
            </a:r>
          </a:p>
        </p:txBody>
      </p:sp>
    </p:spTree>
    <p:extLst>
      <p:ext uri="{BB962C8B-B14F-4D97-AF65-F5344CB8AC3E}">
        <p14:creationId xmlns:p14="http://schemas.microsoft.com/office/powerpoint/2010/main" val="2515246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lstStyle/>
          <a:p>
            <a:pPr algn="ctr"/>
            <a:r>
              <a:rPr lang="en-US" dirty="0">
                <a:latin typeface="Lucida Bright" panose="02040602050505020304" pitchFamily="18" charset="0"/>
              </a:rPr>
              <a:t>Conclusion</a:t>
            </a:r>
          </a:p>
        </p:txBody>
      </p:sp>
      <p:sp>
        <p:nvSpPr>
          <p:cNvPr id="7" name="Content Placeholder 6">
            <a:extLst>
              <a:ext uri="{FF2B5EF4-FFF2-40B4-BE49-F238E27FC236}">
                <a16:creationId xmlns:a16="http://schemas.microsoft.com/office/drawing/2014/main" id="{4D1A6751-E217-BC7A-9D7D-154D17A7EF1B}"/>
              </a:ext>
            </a:extLst>
          </p:cNvPr>
          <p:cNvSpPr>
            <a:spLocks noGrp="1"/>
          </p:cNvSpPr>
          <p:nvPr>
            <p:ph idx="1"/>
          </p:nvPr>
        </p:nvSpPr>
        <p:spPr>
          <a:xfrm>
            <a:off x="838200" y="1506689"/>
            <a:ext cx="10515600" cy="4670274"/>
          </a:xfrm>
        </p:spPr>
        <p:txBody>
          <a:bodyPr>
            <a:normAutofit/>
          </a:bodyPr>
          <a:lstStyle/>
          <a:p>
            <a:r>
              <a:rPr lang="en-US" sz="2000" dirty="0">
                <a:latin typeface="Arial" panose="020B0604020202020204" pitchFamily="34" charset="0"/>
                <a:cs typeface="Arial" panose="020B0604020202020204" pitchFamily="34" charset="0"/>
              </a:rPr>
              <a:t>Feel free to call the EHR help desk if you have any questions. 423-282-6122 Option 1.</a:t>
            </a:r>
          </a:p>
          <a:p>
            <a:r>
              <a:rPr lang="en-US" sz="2000" dirty="0">
                <a:latin typeface="Arial" panose="020B0604020202020204" pitchFamily="34" charset="0"/>
                <a:cs typeface="Arial" panose="020B0604020202020204" pitchFamily="34" charset="0"/>
              </a:rPr>
              <a:t>Look for other useful tips and tricks/How to Documents on our website, </a:t>
            </a:r>
            <a:r>
              <a:rPr lang="en-US" sz="2000" dirty="0">
                <a:latin typeface="Arial" panose="020B0604020202020204" pitchFamily="34" charset="0"/>
                <a:cs typeface="Arial" panose="020B0604020202020204" pitchFamily="34" charset="0"/>
                <a:hlinkClick r:id="rId2"/>
              </a:rPr>
              <a:t>https://www.quillenphysiciansehr.com/</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Keep an eye out for email correspondence from our team, we send weekly tips and tricks and other useful information that helps our users navigate the EHR system.</a:t>
            </a:r>
          </a:p>
          <a:p>
            <a:r>
              <a:rPr lang="en-US" sz="2000" dirty="0">
                <a:latin typeface="Arial" panose="020B0604020202020204" pitchFamily="34" charset="0"/>
                <a:cs typeface="Arial" panose="020B0604020202020204" pitchFamily="34" charset="0"/>
              </a:rPr>
              <a:t>Never Enter in Error a task. EVER. Send to helpdesk at Allscripts Help Team</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179518"/>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87E1BB9C-3840-92C6-3E85-C1B346AAC011}"/>
              </a:ext>
            </a:extLst>
          </p:cNvPr>
          <p:cNvPicPr>
            <a:picLocks noChangeAspect="1"/>
          </p:cNvPicPr>
          <p:nvPr/>
        </p:nvPicPr>
        <p:blipFill>
          <a:blip r:embed="rId3"/>
          <a:stretch>
            <a:fillRect/>
          </a:stretch>
        </p:blipFill>
        <p:spPr>
          <a:xfrm>
            <a:off x="3309937" y="3841826"/>
            <a:ext cx="5572125" cy="2038350"/>
          </a:xfrm>
          <a:prstGeom prst="rect">
            <a:avLst/>
          </a:prstGeom>
        </p:spPr>
      </p:pic>
    </p:spTree>
    <p:extLst>
      <p:ext uri="{BB962C8B-B14F-4D97-AF65-F5344CB8AC3E}">
        <p14:creationId xmlns:p14="http://schemas.microsoft.com/office/powerpoint/2010/main" val="3356663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lstStyle/>
          <a:p>
            <a:pPr algn="ctr"/>
            <a:r>
              <a:rPr lang="en-US" dirty="0">
                <a:latin typeface="Lucida Bright" panose="02040602050505020304" pitchFamily="18" charset="0"/>
              </a:rPr>
              <a:t> Logging in:  New Icon (In Clinic)</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179518"/>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060125EE-07BF-E681-69E7-EF51A0A9CEAF}"/>
              </a:ext>
            </a:extLst>
          </p:cNvPr>
          <p:cNvPicPr>
            <a:picLocks noChangeAspect="1"/>
          </p:cNvPicPr>
          <p:nvPr/>
        </p:nvPicPr>
        <p:blipFill>
          <a:blip r:embed="rId2"/>
          <a:stretch>
            <a:fillRect/>
          </a:stretch>
        </p:blipFill>
        <p:spPr>
          <a:xfrm>
            <a:off x="3087331" y="1690688"/>
            <a:ext cx="5778548" cy="5280704"/>
          </a:xfrm>
          <a:prstGeom prst="rect">
            <a:avLst/>
          </a:prstGeom>
        </p:spPr>
      </p:pic>
    </p:spTree>
    <p:extLst>
      <p:ext uri="{BB962C8B-B14F-4D97-AF65-F5344CB8AC3E}">
        <p14:creationId xmlns:p14="http://schemas.microsoft.com/office/powerpoint/2010/main" val="62871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lstStyle/>
          <a:p>
            <a:pPr algn="ctr"/>
            <a:r>
              <a:rPr lang="en-US" dirty="0">
                <a:latin typeface="Lucida Bright" panose="02040602050505020304" pitchFamily="18" charset="0"/>
              </a:rPr>
              <a:t> Logging in:  New Icon (In Clinic)</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179518"/>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9DD79D3E-9CF2-9DE4-AC8F-A422C1BED6E5}"/>
              </a:ext>
            </a:extLst>
          </p:cNvPr>
          <p:cNvPicPr>
            <a:picLocks noChangeAspect="1"/>
          </p:cNvPicPr>
          <p:nvPr/>
        </p:nvPicPr>
        <p:blipFill>
          <a:blip r:embed="rId2"/>
          <a:stretch>
            <a:fillRect/>
          </a:stretch>
        </p:blipFill>
        <p:spPr>
          <a:xfrm>
            <a:off x="3695700" y="1469262"/>
            <a:ext cx="4800600" cy="4857750"/>
          </a:xfrm>
          <a:prstGeom prst="rect">
            <a:avLst/>
          </a:prstGeom>
        </p:spPr>
      </p:pic>
    </p:spTree>
    <p:extLst>
      <p:ext uri="{BB962C8B-B14F-4D97-AF65-F5344CB8AC3E}">
        <p14:creationId xmlns:p14="http://schemas.microsoft.com/office/powerpoint/2010/main" val="1492571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lstStyle/>
          <a:p>
            <a:pPr algn="ctr"/>
            <a:r>
              <a:rPr lang="en-US" dirty="0">
                <a:latin typeface="Lucida Bright" panose="02040602050505020304" pitchFamily="18" charset="0"/>
              </a:rPr>
              <a:t> Logging in:  Icon (Off Network)</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179518"/>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A96C5C1F-6518-6F36-D919-C50586AAFD1E}"/>
              </a:ext>
            </a:extLst>
          </p:cNvPr>
          <p:cNvPicPr>
            <a:picLocks noChangeAspect="1"/>
          </p:cNvPicPr>
          <p:nvPr/>
        </p:nvPicPr>
        <p:blipFill>
          <a:blip r:embed="rId2"/>
          <a:stretch>
            <a:fillRect/>
          </a:stretch>
        </p:blipFill>
        <p:spPr>
          <a:xfrm>
            <a:off x="5155943" y="1690688"/>
            <a:ext cx="1880114" cy="2045399"/>
          </a:xfrm>
          <a:prstGeom prst="rect">
            <a:avLst/>
          </a:prstGeom>
        </p:spPr>
      </p:pic>
      <p:sp>
        <p:nvSpPr>
          <p:cNvPr id="8" name="TextBox 7">
            <a:extLst>
              <a:ext uri="{FF2B5EF4-FFF2-40B4-BE49-F238E27FC236}">
                <a16:creationId xmlns:a16="http://schemas.microsoft.com/office/drawing/2014/main" id="{1C7DA9D9-C99F-6F73-3449-6B7A2AC0A4BD}"/>
              </a:ext>
            </a:extLst>
          </p:cNvPr>
          <p:cNvSpPr txBox="1"/>
          <p:nvPr/>
        </p:nvSpPr>
        <p:spPr>
          <a:xfrm>
            <a:off x="1511121" y="4207030"/>
            <a:ext cx="9169758" cy="646331"/>
          </a:xfrm>
          <a:prstGeom prst="rect">
            <a:avLst/>
          </a:prstGeom>
          <a:noFill/>
        </p:spPr>
        <p:txBody>
          <a:bodyPr wrap="square" rtlCol="0">
            <a:spAutoFit/>
          </a:bodyPr>
          <a:lstStyle/>
          <a:p>
            <a:pPr algn="ctr"/>
            <a:r>
              <a:rPr lang="en-US" sz="3600" dirty="0"/>
              <a:t>Mea.allscriptscloud.com</a:t>
            </a:r>
          </a:p>
        </p:txBody>
      </p:sp>
    </p:spTree>
    <p:extLst>
      <p:ext uri="{BB962C8B-B14F-4D97-AF65-F5344CB8AC3E}">
        <p14:creationId xmlns:p14="http://schemas.microsoft.com/office/powerpoint/2010/main" val="2290523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lstStyle/>
          <a:p>
            <a:pPr algn="ctr"/>
            <a:r>
              <a:rPr lang="en-US" dirty="0">
                <a:latin typeface="Lucida Bright" panose="02040602050505020304" pitchFamily="18" charset="0"/>
              </a:rPr>
              <a:t> Logging in:  Icon (Off Network)</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179518"/>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C7DA9D9-C99F-6F73-3449-6B7A2AC0A4BD}"/>
              </a:ext>
            </a:extLst>
          </p:cNvPr>
          <p:cNvSpPr txBox="1"/>
          <p:nvPr/>
        </p:nvSpPr>
        <p:spPr>
          <a:xfrm>
            <a:off x="1511121" y="4207030"/>
            <a:ext cx="9169758" cy="646331"/>
          </a:xfrm>
          <a:prstGeom prst="rect">
            <a:avLst/>
          </a:prstGeom>
          <a:noFill/>
        </p:spPr>
        <p:txBody>
          <a:bodyPr wrap="square" rtlCol="0">
            <a:spAutoFit/>
          </a:bodyPr>
          <a:lstStyle/>
          <a:p>
            <a:pPr algn="ctr"/>
            <a:r>
              <a:rPr lang="en-US" sz="3600" dirty="0"/>
              <a:t>Mea.allscriptscloud.com</a:t>
            </a:r>
          </a:p>
        </p:txBody>
      </p:sp>
      <p:pic>
        <p:nvPicPr>
          <p:cNvPr id="7" name="Picture 6">
            <a:extLst>
              <a:ext uri="{FF2B5EF4-FFF2-40B4-BE49-F238E27FC236}">
                <a16:creationId xmlns:a16="http://schemas.microsoft.com/office/drawing/2014/main" id="{F6028347-F5DB-071C-CA27-E31B77D116BC}"/>
              </a:ext>
            </a:extLst>
          </p:cNvPr>
          <p:cNvPicPr>
            <a:picLocks noChangeAspect="1"/>
          </p:cNvPicPr>
          <p:nvPr/>
        </p:nvPicPr>
        <p:blipFill>
          <a:blip r:embed="rId2"/>
          <a:stretch>
            <a:fillRect/>
          </a:stretch>
        </p:blipFill>
        <p:spPr>
          <a:xfrm>
            <a:off x="2314105" y="1713663"/>
            <a:ext cx="7563789" cy="3430674"/>
          </a:xfrm>
          <a:prstGeom prst="rect">
            <a:avLst/>
          </a:prstGeom>
        </p:spPr>
      </p:pic>
    </p:spTree>
    <p:extLst>
      <p:ext uri="{BB962C8B-B14F-4D97-AF65-F5344CB8AC3E}">
        <p14:creationId xmlns:p14="http://schemas.microsoft.com/office/powerpoint/2010/main" val="11163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lstStyle/>
          <a:p>
            <a:pPr algn="ctr"/>
            <a:r>
              <a:rPr lang="en-US" dirty="0">
                <a:latin typeface="Lucida Bright" panose="02040602050505020304" pitchFamily="18" charset="0"/>
              </a:rPr>
              <a:t> Logging in:  Icon (Off Network)</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179518"/>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C7DA9D9-C99F-6F73-3449-6B7A2AC0A4BD}"/>
              </a:ext>
            </a:extLst>
          </p:cNvPr>
          <p:cNvSpPr txBox="1"/>
          <p:nvPr/>
        </p:nvSpPr>
        <p:spPr>
          <a:xfrm>
            <a:off x="1511121" y="4207030"/>
            <a:ext cx="9169758" cy="646331"/>
          </a:xfrm>
          <a:prstGeom prst="rect">
            <a:avLst/>
          </a:prstGeom>
          <a:noFill/>
        </p:spPr>
        <p:txBody>
          <a:bodyPr wrap="square" rtlCol="0">
            <a:spAutoFit/>
          </a:bodyPr>
          <a:lstStyle/>
          <a:p>
            <a:pPr algn="ctr"/>
            <a:r>
              <a:rPr lang="en-US" sz="3600" dirty="0"/>
              <a:t>Mea.allscriptscloud.com</a:t>
            </a:r>
          </a:p>
        </p:txBody>
      </p:sp>
      <p:pic>
        <p:nvPicPr>
          <p:cNvPr id="2" name="Picture 1">
            <a:extLst>
              <a:ext uri="{FF2B5EF4-FFF2-40B4-BE49-F238E27FC236}">
                <a16:creationId xmlns:a16="http://schemas.microsoft.com/office/drawing/2014/main" id="{B17CA10F-0C6B-CDE8-8107-EF675B546AD2}"/>
              </a:ext>
            </a:extLst>
          </p:cNvPr>
          <p:cNvPicPr>
            <a:picLocks noChangeAspect="1"/>
          </p:cNvPicPr>
          <p:nvPr/>
        </p:nvPicPr>
        <p:blipFill>
          <a:blip r:embed="rId2"/>
          <a:stretch>
            <a:fillRect/>
          </a:stretch>
        </p:blipFill>
        <p:spPr>
          <a:xfrm>
            <a:off x="3695700" y="1469262"/>
            <a:ext cx="4800600" cy="4857750"/>
          </a:xfrm>
          <a:prstGeom prst="rect">
            <a:avLst/>
          </a:prstGeom>
        </p:spPr>
      </p:pic>
    </p:spTree>
    <p:extLst>
      <p:ext uri="{BB962C8B-B14F-4D97-AF65-F5344CB8AC3E}">
        <p14:creationId xmlns:p14="http://schemas.microsoft.com/office/powerpoint/2010/main" val="1476666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6C88944-1F42-6212-A685-CBAB1EEE4AEF}"/>
              </a:ext>
            </a:extLst>
          </p:cNvPr>
          <p:cNvSpPr/>
          <p:nvPr/>
        </p:nvSpPr>
        <p:spPr>
          <a:xfrm>
            <a:off x="0" y="5738070"/>
            <a:ext cx="956345" cy="111993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2E0D58F-5115-5CC2-60E2-3DB7E527F167}"/>
              </a:ext>
            </a:extLst>
          </p:cNvPr>
          <p:cNvSpPr>
            <a:spLocks noGrp="1"/>
          </p:cNvSpPr>
          <p:nvPr>
            <p:ph type="title"/>
          </p:nvPr>
        </p:nvSpPr>
        <p:spPr/>
        <p:txBody>
          <a:bodyPr/>
          <a:lstStyle/>
          <a:p>
            <a:pPr algn="ctr"/>
            <a:r>
              <a:rPr lang="en-US" dirty="0">
                <a:latin typeface="Lucida Bright" panose="02040602050505020304" pitchFamily="18" charset="0"/>
              </a:rPr>
              <a:t>INBOX</a:t>
            </a:r>
          </a:p>
        </p:txBody>
      </p:sp>
      <p:sp>
        <p:nvSpPr>
          <p:cNvPr id="7" name="Content Placeholder 6">
            <a:extLst>
              <a:ext uri="{FF2B5EF4-FFF2-40B4-BE49-F238E27FC236}">
                <a16:creationId xmlns:a16="http://schemas.microsoft.com/office/drawing/2014/main" id="{4D1A6751-E217-BC7A-9D7D-154D17A7EF1B}"/>
              </a:ext>
            </a:extLst>
          </p:cNvPr>
          <p:cNvSpPr>
            <a:spLocks noGrp="1"/>
          </p:cNvSpPr>
          <p:nvPr>
            <p:ph idx="1"/>
          </p:nvPr>
        </p:nvSpPr>
        <p:spPr/>
        <p: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“tasks” section will be going away and will be replaced by “Inbox”.</a:t>
            </a:r>
          </a:p>
        </p:txBody>
      </p:sp>
      <p:sp>
        <p:nvSpPr>
          <p:cNvPr id="4" name="Right Triangle 3">
            <a:extLst>
              <a:ext uri="{FF2B5EF4-FFF2-40B4-BE49-F238E27FC236}">
                <a16:creationId xmlns:a16="http://schemas.microsoft.com/office/drawing/2014/main" id="{D0F3EC50-A3B0-42AD-E9BB-4040593661D6}"/>
              </a:ext>
            </a:extLst>
          </p:cNvPr>
          <p:cNvSpPr/>
          <p:nvPr/>
        </p:nvSpPr>
        <p:spPr>
          <a:xfrm>
            <a:off x="0" y="6023295"/>
            <a:ext cx="587229" cy="834705"/>
          </a:xfrm>
          <a:prstGeom prst="rtTriangl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4832E3-36CD-B6E4-C416-A842B84335D4}"/>
              </a:ext>
            </a:extLst>
          </p:cNvPr>
          <p:cNvGrpSpPr/>
          <p:nvPr/>
        </p:nvGrpSpPr>
        <p:grpSpPr>
          <a:xfrm>
            <a:off x="5351329" y="1179518"/>
            <a:ext cx="1489342" cy="327171"/>
            <a:chOff x="5344127" y="1600200"/>
            <a:chExt cx="1489342" cy="327171"/>
          </a:xfrm>
        </p:grpSpPr>
        <p:sp>
          <p:nvSpPr>
            <p:cNvPr id="17" name="Minus Sign 16">
              <a:extLst>
                <a:ext uri="{FF2B5EF4-FFF2-40B4-BE49-F238E27FC236}">
                  <a16:creationId xmlns:a16="http://schemas.microsoft.com/office/drawing/2014/main" id="{832E33C9-C516-30F6-034F-A59B73FCD405}"/>
                </a:ext>
              </a:extLst>
            </p:cNvPr>
            <p:cNvSpPr/>
            <p:nvPr/>
          </p:nvSpPr>
          <p:spPr>
            <a:xfrm>
              <a:off x="5969403" y="1600200"/>
              <a:ext cx="864066" cy="327171"/>
            </a:xfrm>
            <a:prstGeom prst="mathMinus">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C339DBFB-5E1B-4958-7AEC-AA97DC9FCF74}"/>
                </a:ext>
              </a:extLst>
            </p:cNvPr>
            <p:cNvSpPr/>
            <p:nvPr/>
          </p:nvSpPr>
          <p:spPr>
            <a:xfrm>
              <a:off x="5344127" y="1600200"/>
              <a:ext cx="864066" cy="327171"/>
            </a:xfrm>
            <a:prstGeom prst="mathMinus">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CB0381BB-5D47-6732-2555-C2614AD271A3}"/>
              </a:ext>
            </a:extLst>
          </p:cNvPr>
          <p:cNvPicPr>
            <a:picLocks noChangeAspect="1"/>
          </p:cNvPicPr>
          <p:nvPr/>
        </p:nvPicPr>
        <p:blipFill>
          <a:blip r:embed="rId2"/>
          <a:stretch>
            <a:fillRect/>
          </a:stretch>
        </p:blipFill>
        <p:spPr>
          <a:xfrm>
            <a:off x="4396339" y="3263616"/>
            <a:ext cx="3517467" cy="3427583"/>
          </a:xfrm>
          <a:prstGeom prst="rect">
            <a:avLst/>
          </a:prstGeom>
        </p:spPr>
      </p:pic>
    </p:spTree>
    <p:extLst>
      <p:ext uri="{BB962C8B-B14F-4D97-AF65-F5344CB8AC3E}">
        <p14:creationId xmlns:p14="http://schemas.microsoft.com/office/powerpoint/2010/main" val="1533552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F4BD5B3C894144A5B29258A63FE56D" ma:contentTypeVersion="13" ma:contentTypeDescription="Create a new document." ma:contentTypeScope="" ma:versionID="95f72930c7b755216648094937e6e3f9">
  <xsd:schema xmlns:xsd="http://www.w3.org/2001/XMLSchema" xmlns:xs="http://www.w3.org/2001/XMLSchema" xmlns:p="http://schemas.microsoft.com/office/2006/metadata/properties" xmlns:ns3="7e880026-4a68-4eee-a073-498d90b0ba9d" xmlns:ns4="cdae351b-f652-4783-9a7f-8ea55b647f42" targetNamespace="http://schemas.microsoft.com/office/2006/metadata/properties" ma:root="true" ma:fieldsID="4fa430dcedb96bc5f0a5ea42b61e53c6" ns3:_="" ns4:_="">
    <xsd:import namespace="7e880026-4a68-4eee-a073-498d90b0ba9d"/>
    <xsd:import namespace="cdae351b-f652-4783-9a7f-8ea55b647f4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80026-4a68-4eee-a073-498d90b0ba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ae351b-f652-4783-9a7f-8ea55b647f4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e880026-4a68-4eee-a073-498d90b0ba9d" xsi:nil="true"/>
  </documentManagement>
</p:properties>
</file>

<file path=customXml/itemProps1.xml><?xml version="1.0" encoding="utf-8"?>
<ds:datastoreItem xmlns:ds="http://schemas.openxmlformats.org/officeDocument/2006/customXml" ds:itemID="{829BD254-F704-4FAF-B0C9-D8636114A5DD}">
  <ds:schemaRefs>
    <ds:schemaRef ds:uri="http://schemas.microsoft.com/sharepoint/v3/contenttype/forms"/>
  </ds:schemaRefs>
</ds:datastoreItem>
</file>

<file path=customXml/itemProps2.xml><?xml version="1.0" encoding="utf-8"?>
<ds:datastoreItem xmlns:ds="http://schemas.openxmlformats.org/officeDocument/2006/customXml" ds:itemID="{F3CC0948-D6EA-4592-96EF-34A0AF3839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80026-4a68-4eee-a073-498d90b0ba9d"/>
    <ds:schemaRef ds:uri="cdae351b-f652-4783-9a7f-8ea55b647f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E856FA-78E4-464C-8CB3-AEC6E128F1FA}">
  <ds:schemaRefs>
    <ds:schemaRef ds:uri="http://purl.org/dc/terms/"/>
    <ds:schemaRef ds:uri="http://purl.org/dc/dcmitype/"/>
    <ds:schemaRef ds:uri="http://www.w3.org/XML/1998/namespace"/>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cdae351b-f652-4783-9a7f-8ea55b647f42"/>
    <ds:schemaRef ds:uri="7e880026-4a68-4eee-a073-498d90b0ba9d"/>
  </ds:schemaRefs>
</ds:datastoreItem>
</file>

<file path=docProps/app.xml><?xml version="1.0" encoding="utf-8"?>
<Properties xmlns="http://schemas.openxmlformats.org/officeDocument/2006/extended-properties" xmlns:vt="http://schemas.openxmlformats.org/officeDocument/2006/docPropsVTypes">
  <TotalTime>5030</TotalTime>
  <Words>991</Words>
  <Application>Microsoft Office PowerPoint</Application>
  <PresentationFormat>Widescreen</PresentationFormat>
  <Paragraphs>93</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Lucida Bright</vt:lpstr>
      <vt:lpstr>Office Theme</vt:lpstr>
      <vt:lpstr>Touchworks V22 Upgrade August 28, 2023</vt:lpstr>
      <vt:lpstr>Important Dates:  </vt:lpstr>
      <vt:lpstr> Logging in:  New Icon (In Clinic)</vt:lpstr>
      <vt:lpstr> Logging in:  New Icon (In Clinic)</vt:lpstr>
      <vt:lpstr> Logging in:  New Icon (In Clinic)</vt:lpstr>
      <vt:lpstr> Logging in:  Icon (Off Network)</vt:lpstr>
      <vt:lpstr> Logging in:  Icon (Off Network)</vt:lpstr>
      <vt:lpstr> Logging in:  Icon (Off Network)</vt:lpstr>
      <vt:lpstr>INBOX</vt:lpstr>
      <vt:lpstr>Adding INBOX</vt:lpstr>
      <vt:lpstr>INBOX</vt:lpstr>
      <vt:lpstr>INBOX FEATURES</vt:lpstr>
      <vt:lpstr>INBOX FEATURES cont.</vt:lpstr>
      <vt:lpstr>INBOX FEATURES cont.</vt:lpstr>
      <vt:lpstr>INBOX FILTERS</vt:lpstr>
      <vt:lpstr>INBOX FILTERS cont.</vt:lpstr>
      <vt:lpstr>INBOX FILTERS cont.</vt:lpstr>
      <vt:lpstr>INBOX Starting a New Task</vt:lpstr>
      <vt:lpstr>Verify Patient Results - Reassign</vt:lpstr>
      <vt:lpstr>Hierarchical Condition Categories (HCC)</vt:lpstr>
      <vt:lpstr>Risk Adjustment Factor (RAF) Score</vt:lpstr>
      <vt:lpstr>CSMD/PDMP</vt:lpstr>
      <vt:lpstr>CSMD/PDMP</vt:lpstr>
      <vt:lpstr>CSMD/PDMP</vt:lpstr>
      <vt:lpstr>CSMD/PDMP</vt:lpstr>
      <vt:lpstr>CSMD/PDMP</vt:lpstr>
      <vt:lpstr>Growth Charts</vt:lpstr>
      <vt:lpstr>Growth Charts</vt:lpstr>
      <vt:lpstr>Growth Charts</vt:lpstr>
      <vt:lpstr>Worklist Changes</vt:lpstr>
      <vt:lpstr>Worklist Changes</vt:lpstr>
      <vt:lpstr>Charge Changes</vt:lpstr>
      <vt:lpstr>MISC. Changes</vt:lpstr>
      <vt:lpstr>MISC. Changes</vt:lpstr>
      <vt:lpstr>MISC. Changes</vt:lpstr>
      <vt:lpstr>MISC. Changes</vt:lpstr>
      <vt:lpstr>MISC. Changes</vt:lpstr>
      <vt:lpstr>EHR Update/Tasks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Pathology Ordering</dc:title>
  <dc:creator>Kinkead, Dalton B</dc:creator>
  <cp:lastModifiedBy>Briggs, Monaco M.</cp:lastModifiedBy>
  <cp:revision>21</cp:revision>
  <dcterms:created xsi:type="dcterms:W3CDTF">2022-12-12T15:58:28Z</dcterms:created>
  <dcterms:modified xsi:type="dcterms:W3CDTF">2023-08-08T11:45:00Z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0x010100B4F4BD5B3C894144A5B29258A63FE56D</vt:lpwstr>
  </property>
</Properties>
</file>